
<file path=[Content_Types].xml><?xml version="1.0" encoding="utf-8"?>
<Types xmlns="http://schemas.openxmlformats.org/package/2006/content-types">
  <Default Extension="xml" ContentType="application/xml"/>
  <Default Extension="pbm" ContentType="image/png"/>
  <Default Extension="jpg" ContentType="image/jpeg"/>
  <Default Extension="jpeg" ContentType="image/jpeg"/>
  <Default Extension="mp4" ContentType="video/mp4"/>
  <Default Extension="emf" ContentType="image/x-emf"/>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269" r:id="rId2"/>
    <p:sldId id="361" r:id="rId3"/>
    <p:sldId id="272" r:id="rId4"/>
    <p:sldId id="308" r:id="rId5"/>
    <p:sldId id="306" r:id="rId6"/>
    <p:sldId id="307" r:id="rId7"/>
    <p:sldId id="309" r:id="rId8"/>
    <p:sldId id="362" r:id="rId9"/>
    <p:sldId id="305" r:id="rId10"/>
    <p:sldId id="369" r:id="rId11"/>
    <p:sldId id="370" r:id="rId12"/>
    <p:sldId id="273" r:id="rId13"/>
    <p:sldId id="328" r:id="rId14"/>
    <p:sldId id="327" r:id="rId15"/>
    <p:sldId id="363" r:id="rId16"/>
    <p:sldId id="333" r:id="rId17"/>
    <p:sldId id="274" r:id="rId18"/>
    <p:sldId id="364" r:id="rId19"/>
    <p:sldId id="329" r:id="rId20"/>
    <p:sldId id="365" r:id="rId21"/>
    <p:sldId id="335" r:id="rId22"/>
    <p:sldId id="330" r:id="rId23"/>
    <p:sldId id="310" r:id="rId24"/>
    <p:sldId id="311" r:id="rId25"/>
    <p:sldId id="367" r:id="rId26"/>
    <p:sldId id="312" r:id="rId27"/>
    <p:sldId id="374" r:id="rId28"/>
    <p:sldId id="331" r:id="rId29"/>
    <p:sldId id="322" r:id="rId30"/>
    <p:sldId id="337" r:id="rId31"/>
    <p:sldId id="338" r:id="rId32"/>
    <p:sldId id="324" r:id="rId33"/>
    <p:sldId id="378" r:id="rId34"/>
    <p:sldId id="332" r:id="rId35"/>
    <p:sldId id="375" r:id="rId36"/>
    <p:sldId id="275" r:id="rId37"/>
    <p:sldId id="341" r:id="rId38"/>
    <p:sldId id="340" r:id="rId39"/>
    <p:sldId id="339" r:id="rId40"/>
    <p:sldId id="377" r:id="rId41"/>
    <p:sldId id="313" r:id="rId42"/>
    <p:sldId id="360" r:id="rId43"/>
    <p:sldId id="371" r:id="rId44"/>
    <p:sldId id="316" r:id="rId45"/>
    <p:sldId id="352" r:id="rId46"/>
    <p:sldId id="355" r:id="rId47"/>
    <p:sldId id="356" r:id="rId48"/>
    <p:sldId id="353" r:id="rId49"/>
    <p:sldId id="354" r:id="rId50"/>
    <p:sldId id="357" r:id="rId51"/>
    <p:sldId id="358" r:id="rId52"/>
    <p:sldId id="359" r:id="rId53"/>
    <p:sldId id="318" r:id="rId54"/>
    <p:sldId id="380" r:id="rId55"/>
    <p:sldId id="373" r:id="rId56"/>
    <p:sldId id="319" r:id="rId57"/>
    <p:sldId id="346" r:id="rId58"/>
    <p:sldId id="276" r:id="rId59"/>
    <p:sldId id="277" r:id="rId60"/>
    <p:sldId id="303" r:id="rId61"/>
    <p:sldId id="304" r:id="rId62"/>
    <p:sldId id="343" r:id="rId63"/>
    <p:sldId id="342" r:id="rId64"/>
    <p:sldId id="372" r:id="rId65"/>
    <p:sldId id="347" r:id="rId66"/>
    <p:sldId id="348" r:id="rId67"/>
    <p:sldId id="349"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 userDrawn="1">
          <p15:clr>
            <a:srgbClr val="A4A3A4"/>
          </p15:clr>
        </p15:guide>
        <p15:guide id="2" pos="5692" userDrawn="1">
          <p15:clr>
            <a:srgbClr val="A4A3A4"/>
          </p15:clr>
        </p15:guide>
        <p15:guide id="3" orient="horz" pos="1711" userDrawn="1">
          <p15:clr>
            <a:srgbClr val="A4A3A4"/>
          </p15:clr>
        </p15:guide>
        <p15:guide id="4" orient="horz" pos="1801" userDrawn="1">
          <p15:clr>
            <a:srgbClr val="A4A3A4"/>
          </p15:clr>
        </p15:guide>
        <p15:guide id="5" pos="1111" userDrawn="1">
          <p15:clr>
            <a:srgbClr val="A4A3A4"/>
          </p15:clr>
        </p15:guide>
        <p15:guide id="6" pos="33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6D6"/>
    <a:srgbClr val="483E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7" autoAdjust="0"/>
    <p:restoredTop sz="86502" autoAdjust="0"/>
  </p:normalViewPr>
  <p:slideViewPr>
    <p:cSldViewPr snapToObjects="1">
      <p:cViewPr varScale="1">
        <p:scale>
          <a:sx n="95" d="100"/>
          <a:sy n="95" d="100"/>
        </p:scale>
        <p:origin x="192" y="1320"/>
      </p:cViewPr>
      <p:guideLst>
        <p:guide orient="horz" pos="169"/>
        <p:guide pos="5692"/>
        <p:guide orient="horz" pos="1711"/>
        <p:guide orient="horz" pos="1801"/>
        <p:guide pos="1111"/>
        <p:guide pos="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3/26/19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4BCCE-7751-C042-83E2-29A6F1E0515A}" type="datetimeFigureOut">
              <a:rPr lang="en-US" smtClean="0"/>
              <a:t>3/26/19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3839B-1772-C341-A04D-E0AD1038C090}" type="slidenum">
              <a:rPr lang="en-US" smtClean="0"/>
              <a:t>‹#›</a:t>
            </a:fld>
            <a:endParaRPr lang="en-US"/>
          </a:p>
        </p:txBody>
      </p:sp>
    </p:spTree>
    <p:extLst>
      <p:ext uri="{BB962C8B-B14F-4D97-AF65-F5344CB8AC3E}">
        <p14:creationId xmlns:p14="http://schemas.microsoft.com/office/powerpoint/2010/main" val="141998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a:t>
            </a:fld>
            <a:endParaRPr lang="en-US"/>
          </a:p>
        </p:txBody>
      </p:sp>
    </p:spTree>
    <p:extLst>
      <p:ext uri="{BB962C8B-B14F-4D97-AF65-F5344CB8AC3E}">
        <p14:creationId xmlns:p14="http://schemas.microsoft.com/office/powerpoint/2010/main" val="32850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10</a:t>
            </a:fld>
            <a:endParaRPr lang="en-US"/>
          </a:p>
        </p:txBody>
      </p:sp>
    </p:spTree>
    <p:extLst>
      <p:ext uri="{BB962C8B-B14F-4D97-AF65-F5344CB8AC3E}">
        <p14:creationId xmlns:p14="http://schemas.microsoft.com/office/powerpoint/2010/main" val="210572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Mapping is additional research question</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11</a:t>
            </a:fld>
            <a:endParaRPr lang="en-US"/>
          </a:p>
        </p:txBody>
      </p:sp>
    </p:spTree>
    <p:extLst>
      <p:ext uri="{BB962C8B-B14F-4D97-AF65-F5344CB8AC3E}">
        <p14:creationId xmlns:p14="http://schemas.microsoft.com/office/powerpoint/2010/main" val="370697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Times New Roman" charset="0"/>
                <a:ea typeface="Times New Roman" charset="0"/>
                <a:cs typeface="Times New Roman" charset="0"/>
              </a:rPr>
              <a:t>Distances: </a:t>
            </a:r>
            <a:r>
              <a:rPr lang="en-US" sz="1200" dirty="0" smtClean="0">
                <a:latin typeface="Times New Roman" charset="0"/>
                <a:ea typeface="Times New Roman" charset="0"/>
                <a:cs typeface="Times New Roman" charset="0"/>
              </a:rPr>
              <a:t>2.79 au and 1.32 au</a:t>
            </a:r>
          </a:p>
          <a:p>
            <a:r>
              <a:rPr lang="en-US" sz="1200" b="1" dirty="0" smtClean="0">
                <a:latin typeface="Times New Roman" charset="0"/>
                <a:ea typeface="Times New Roman" charset="0"/>
                <a:cs typeface="Times New Roman" charset="0"/>
              </a:rPr>
              <a:t>Maximum Dimension: </a:t>
            </a:r>
            <a:r>
              <a:rPr lang="en-US" sz="1200" dirty="0" smtClean="0">
                <a:latin typeface="Times New Roman" charset="0"/>
                <a:ea typeface="Times New Roman" charset="0"/>
                <a:cs typeface="Times New Roman" charset="0"/>
              </a:rPr>
              <a:t>217 km and 0.5 km</a:t>
            </a:r>
          </a:p>
          <a:p>
            <a:r>
              <a:rPr lang="en-US" sz="1200" b="1" dirty="0" smtClean="0">
                <a:latin typeface="Times New Roman" charset="0"/>
                <a:ea typeface="Times New Roman" charset="0"/>
                <a:cs typeface="Times New Roman" charset="0"/>
              </a:rPr>
              <a:t>Densities: </a:t>
            </a:r>
            <a:r>
              <a:rPr lang="en-US" sz="1200" dirty="0" smtClean="0">
                <a:latin typeface="Times New Roman" charset="0"/>
                <a:ea typeface="Times New Roman" charset="0"/>
                <a:cs typeface="Times New Roman" charset="0"/>
              </a:rPr>
              <a:t>~6000 kg/m^3 and  ~2000 kg/m^3</a:t>
            </a:r>
          </a:p>
          <a:p>
            <a:r>
              <a:rPr lang="en-US" sz="1200" b="1" dirty="0" smtClean="0">
                <a:latin typeface="Times New Roman" charset="0"/>
                <a:ea typeface="Times New Roman" charset="0"/>
                <a:cs typeface="Times New Roman" charset="0"/>
              </a:rPr>
              <a:t>Rotation periods: </a:t>
            </a:r>
            <a:r>
              <a:rPr lang="en-US" sz="1200" dirty="0" smtClean="0">
                <a:latin typeface="Times New Roman" charset="0"/>
                <a:ea typeface="Times New Roman" charset="0"/>
                <a:cs typeface="Times New Roman" charset="0"/>
              </a:rPr>
              <a:t>5.385 h and 12.132 h</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12</a:t>
            </a:fld>
            <a:endParaRPr lang="en-US"/>
          </a:p>
        </p:txBody>
      </p:sp>
    </p:spTree>
    <p:extLst>
      <p:ext uri="{BB962C8B-B14F-4D97-AF65-F5344CB8AC3E}">
        <p14:creationId xmlns:p14="http://schemas.microsoft.com/office/powerpoint/2010/main" val="136640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operate</a:t>
            </a:r>
            <a:r>
              <a:rPr lang="nl-NL" sz="1700" dirty="0" smtClean="0">
                <a:latin typeface="Times New Roman" panose="02020603050405020304" pitchFamily="18" charset="0"/>
                <a:cs typeface="Times New Roman" panose="02020603050405020304" pitchFamily="18" charset="0"/>
              </a:rPr>
              <a:t> at a </a:t>
            </a:r>
            <a:r>
              <a:rPr lang="nl-NL" sz="1700" dirty="0" err="1" smtClean="0">
                <a:latin typeface="Times New Roman" panose="02020603050405020304" pitchFamily="18" charset="0"/>
                <a:cs typeface="Times New Roman" panose="02020603050405020304" pitchFamily="18" charset="0"/>
              </a:rPr>
              <a:t>distance</a:t>
            </a:r>
            <a:r>
              <a:rPr lang="nl-NL" sz="1700" dirty="0" smtClean="0">
                <a:latin typeface="Times New Roman" panose="02020603050405020304" pitchFamily="18" charset="0"/>
                <a:cs typeface="Times New Roman" panose="02020603050405020304" pitchFamily="18" charset="0"/>
              </a:rPr>
              <a:t> of 1.2~3 au </a:t>
            </a:r>
            <a:r>
              <a:rPr lang="nl-NL" sz="1700" dirty="0" err="1" smtClean="0">
                <a:latin typeface="Times New Roman" panose="02020603050405020304" pitchFamily="18" charset="0"/>
                <a:cs typeface="Times New Roman" panose="02020603050405020304" pitchFamily="18" charset="0"/>
              </a:rPr>
              <a:t>from</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the</a:t>
            </a:r>
            <a:r>
              <a:rPr lang="nl-NL" sz="1700" dirty="0" smtClean="0">
                <a:latin typeface="Times New Roman" panose="02020603050405020304" pitchFamily="18" charset="0"/>
                <a:cs typeface="Times New Roman" panose="02020603050405020304" pitchFamily="18" charset="0"/>
              </a:rPr>
              <a:t> Sun, </a:t>
            </a:r>
            <a:r>
              <a:rPr lang="nl-NL" sz="1700" baseline="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conduct</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descent</a:t>
            </a:r>
            <a:r>
              <a:rPr lang="nl-NL" sz="1700" dirty="0" smtClean="0">
                <a:latin typeface="Times New Roman" panose="02020603050405020304" pitchFamily="18" charset="0"/>
                <a:cs typeface="Times New Roman" panose="02020603050405020304" pitchFamily="18" charset="0"/>
              </a:rPr>
              <a:t> on a small Solar System body</a:t>
            </a:r>
          </a:p>
          <a:p>
            <a:r>
              <a:rPr lang="en-US" sz="2000" b="1" dirty="0" smtClean="0">
                <a:latin typeface="Times New Roman" charset="0"/>
                <a:ea typeface="Times New Roman" charset="0"/>
                <a:cs typeface="Times New Roman" charset="0"/>
              </a:rPr>
              <a:t>SC Block: </a:t>
            </a:r>
            <a:r>
              <a:rPr lang="en-US" sz="2000" dirty="0" smtClean="0">
                <a:latin typeface="Times New Roman" charset="0"/>
                <a:ea typeface="Times New Roman" charset="0"/>
                <a:cs typeface="Times New Roman" charset="0"/>
              </a:rPr>
              <a:t>similar size</a:t>
            </a:r>
          </a:p>
          <a:p>
            <a:r>
              <a:rPr lang="en-US" sz="2000" b="1" dirty="0" smtClean="0">
                <a:latin typeface="Times New Roman" charset="0"/>
                <a:ea typeface="Times New Roman" charset="0"/>
                <a:cs typeface="Times New Roman" charset="0"/>
              </a:rPr>
              <a:t>Solar Arrays: </a:t>
            </a:r>
            <a:r>
              <a:rPr lang="en-US" sz="2000" dirty="0" smtClean="0">
                <a:latin typeface="Times New Roman" charset="0"/>
                <a:ea typeface="Times New Roman" charset="0"/>
                <a:cs typeface="Times New Roman" charset="0"/>
              </a:rPr>
              <a:t>1.9 x 2.3 m and 14 x 3 m</a:t>
            </a:r>
          </a:p>
          <a:p>
            <a:r>
              <a:rPr lang="en-US" sz="2000" b="1" dirty="0" smtClean="0">
                <a:latin typeface="Times New Roman" charset="0"/>
                <a:ea typeface="Times New Roman" charset="0"/>
                <a:cs typeface="Times New Roman" charset="0"/>
              </a:rPr>
              <a:t>Launch Masses: </a:t>
            </a:r>
            <a:r>
              <a:rPr lang="en-US" sz="2000" dirty="0" smtClean="0">
                <a:latin typeface="Times New Roman" charset="0"/>
                <a:ea typeface="Times New Roman" charset="0"/>
                <a:cs typeface="Times New Roman" charset="0"/>
              </a:rPr>
              <a:t>2110 kg and 2900 kg</a:t>
            </a:r>
          </a:p>
          <a:p>
            <a:r>
              <a:rPr lang="en-US" sz="2000" b="1" dirty="0" smtClean="0">
                <a:latin typeface="Times New Roman" charset="0"/>
                <a:ea typeface="Times New Roman" charset="0"/>
                <a:cs typeface="Times New Roman" charset="0"/>
              </a:rPr>
              <a:t>Sample collector: </a:t>
            </a:r>
            <a:r>
              <a:rPr lang="en-US" sz="2000" dirty="0" smtClean="0">
                <a:latin typeface="Times New Roman" charset="0"/>
                <a:ea typeface="Times New Roman" charset="0"/>
                <a:cs typeface="Times New Roman" charset="0"/>
              </a:rPr>
              <a:t>3.5 m and absent</a:t>
            </a:r>
          </a:p>
          <a:p>
            <a:pPr lvl="1"/>
            <a:endParaRPr lang="nl-NL" sz="1700" dirty="0" smtClean="0">
              <a:latin typeface="Times New Roman" panose="02020603050405020304" pitchFamily="18" charset="0"/>
              <a:cs typeface="Times New Roman" panose="02020603050405020304" pitchFamily="18" charset="0"/>
            </a:endParaRPr>
          </a:p>
          <a:p>
            <a:endParaRPr lang="nl-NL" sz="20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13</a:t>
            </a:fld>
            <a:endParaRPr lang="en-US"/>
          </a:p>
        </p:txBody>
      </p:sp>
    </p:spTree>
    <p:extLst>
      <p:ext uri="{BB962C8B-B14F-4D97-AF65-F5344CB8AC3E}">
        <p14:creationId xmlns:p14="http://schemas.microsoft.com/office/powerpoint/2010/main" val="874215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2000" dirty="0" err="1" smtClean="0">
                <a:latin typeface="Times New Roman" panose="02020603050405020304" pitchFamily="18" charset="0"/>
                <a:cs typeface="Times New Roman" panose="02020603050405020304" pitchFamily="18" charset="0"/>
              </a:rPr>
              <a:t>Internal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r>
              <a:rPr lang="nl-NL" sz="2000" dirty="0" smtClean="0">
                <a:latin typeface="Times New Roman" panose="02020603050405020304" pitchFamily="18" charset="0"/>
                <a:cs typeface="Times New Roman" panose="02020603050405020304" pitchFamily="18" charset="0"/>
              </a:rPr>
              <a:t>:</a:t>
            </a:r>
            <a:r>
              <a:rPr lang="nl-NL" sz="20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Flexible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dynamics</a:t>
            </a:r>
            <a:r>
              <a:rPr lang="nl-NL" sz="1600" dirty="0" smtClean="0">
                <a:latin typeface="Times New Roman" panose="02020603050405020304" pitchFamily="18" charset="0"/>
                <a:cs typeface="Times New Roman" panose="02020603050405020304" pitchFamily="18" charset="0"/>
              </a:rPr>
              <a:t>,</a:t>
            </a:r>
            <a:r>
              <a:rPr lang="nl-NL" sz="16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Sloshing</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not</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included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due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to</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complicated</a:t>
            </a:r>
            <a:r>
              <a:rPr lang="nl-NL" sz="1600" dirty="0" smtClean="0">
                <a:latin typeface="Times New Roman" panose="02020603050405020304" pitchFamily="18" charset="0"/>
                <a:cs typeface="Times New Roman" panose="02020603050405020304" pitchFamily="18" charset="0"/>
              </a:rPr>
              <a:t> nature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structural</a:t>
            </a:r>
            <a:r>
              <a:rPr lang="nl-NL" sz="1600" dirty="0" smtClean="0">
                <a:latin typeface="Times New Roman" panose="02020603050405020304" pitchFamily="18" charset="0"/>
                <a:cs typeface="Times New Roman" panose="02020603050405020304" pitchFamily="18" charset="0"/>
              </a:rPr>
              <a:t> details </a:t>
            </a:r>
            <a:r>
              <a:rPr lang="nl-NL" sz="1600" dirty="0" err="1" smtClean="0">
                <a:latin typeface="Times New Roman" panose="02020603050405020304" pitchFamily="18" charset="0"/>
                <a:cs typeface="Times New Roman" panose="02020603050405020304" pitchFamily="18" charset="0"/>
              </a:rPr>
              <a:t>needed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time </a:t>
            </a:r>
            <a:r>
              <a:rPr lang="nl-NL" sz="1600" dirty="0" err="1" smtClean="0">
                <a:latin typeface="Times New Roman" panose="02020603050405020304" pitchFamily="18" charset="0"/>
                <a:cs typeface="Times New Roman" panose="02020603050405020304" pitchFamily="18" charset="0"/>
              </a:rPr>
              <a:t>constraints</a:t>
            </a:r>
            <a:r>
              <a:rPr lang="nl-NL" sz="1600" dirty="0" smtClean="0">
                <a:latin typeface="Times New Roman" panose="02020603050405020304" pitchFamily="18" charset="0"/>
                <a:cs typeface="Times New Roman" panose="02020603050405020304" pitchFamily="18" charset="0"/>
              </a:rPr>
              <a:t>)</a:t>
            </a:r>
          </a:p>
          <a:p>
            <a:r>
              <a:rPr lang="en-GB" sz="1600" dirty="0" smtClean="0">
                <a:latin typeface="Times New Roman" panose="02020603050405020304" pitchFamily="18" charset="0"/>
                <a:cs typeface="Times New Roman" panose="02020603050405020304" pitchFamily="18" charset="0"/>
              </a:rPr>
              <a:t>Coma drag : not included</a:t>
            </a:r>
            <a:endParaRPr lang="nl-NL" sz="1600" dirty="0" smtClean="0">
              <a:latin typeface="Times New Roman" panose="02020603050405020304" pitchFamily="18" charset="0"/>
              <a:cs typeface="Times New Roman" panose="02020603050405020304" pitchFamily="18"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14</a:t>
            </a:fld>
            <a:endParaRPr lang="en-US"/>
          </a:p>
        </p:txBody>
      </p:sp>
    </p:spTree>
    <p:extLst>
      <p:ext uri="{BB962C8B-B14F-4D97-AF65-F5344CB8AC3E}">
        <p14:creationId xmlns:p14="http://schemas.microsoft.com/office/powerpoint/2010/main" val="2526840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15</a:t>
            </a:fld>
            <a:endParaRPr lang="en-US"/>
          </a:p>
        </p:txBody>
      </p:sp>
    </p:spTree>
    <p:extLst>
      <p:ext uri="{BB962C8B-B14F-4D97-AF65-F5344CB8AC3E}">
        <p14:creationId xmlns:p14="http://schemas.microsoft.com/office/powerpoint/2010/main" val="21381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 is on the compactness of</a:t>
            </a:r>
            <a:r>
              <a:rPr lang="en-GB" baseline="0" dirty="0" smtClean="0"/>
              <a:t> the equations</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17</a:t>
            </a:fld>
            <a:endParaRPr lang="en-US"/>
          </a:p>
        </p:txBody>
      </p:sp>
    </p:spTree>
    <p:extLst>
      <p:ext uri="{BB962C8B-B14F-4D97-AF65-F5344CB8AC3E}">
        <p14:creationId xmlns:p14="http://schemas.microsoft.com/office/powerpoint/2010/main" val="422094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18</a:t>
            </a:fld>
            <a:endParaRPr lang="en-US"/>
          </a:p>
        </p:txBody>
      </p:sp>
    </p:spTree>
    <p:extLst>
      <p:ext uri="{BB962C8B-B14F-4D97-AF65-F5344CB8AC3E}">
        <p14:creationId xmlns:p14="http://schemas.microsoft.com/office/powerpoint/2010/main" val="21850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20</a:t>
            </a:fld>
            <a:endParaRPr lang="en-US"/>
          </a:p>
        </p:txBody>
      </p:sp>
    </p:spTree>
    <p:extLst>
      <p:ext uri="{BB962C8B-B14F-4D97-AF65-F5344CB8AC3E}">
        <p14:creationId xmlns:p14="http://schemas.microsoft.com/office/powerpoint/2010/main" val="1799026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parabola is used to represent a convex function in Figure 6.5a, since it is easy to </a:t>
            </a:r>
            <a:r>
              <a:rPr lang="en-US" dirty="0" err="1" smtClean="0"/>
              <a:t>visualise</a:t>
            </a:r>
            <a:r>
              <a:rPr lang="en-US" dirty="0" smtClean="0"/>
              <a:t>, but it does not </a:t>
            </a:r>
            <a:r>
              <a:rPr lang="en-US" dirty="0" err="1" smtClean="0"/>
              <a:t>generalise</a:t>
            </a:r>
            <a:r>
              <a:rPr lang="en-US" dirty="0" smtClean="0"/>
              <a:t> convexity. In reality, convex sets are not intuitive or easy to </a:t>
            </a:r>
            <a:r>
              <a:rPr lang="en-US" dirty="0" err="1" smtClean="0"/>
              <a:t>visualise</a:t>
            </a:r>
            <a:r>
              <a:rPr lang="en-US" dirty="0" smtClean="0"/>
              <a:t>. </a:t>
            </a:r>
          </a:p>
          <a:p>
            <a:r>
              <a:rPr lang="en-US" dirty="0" smtClean="0"/>
              <a:t>The</a:t>
            </a:r>
            <a:r>
              <a:rPr lang="en-US" baseline="0" dirty="0" smtClean="0"/>
              <a:t> selection of the different methods depends on the type of the OCP, As we will explain in the next slide linear programming is not an option, SDP involves semidefinite positive matrices, SOCP involves Second order cone </a:t>
            </a:r>
            <a:endParaRPr lang="en-US" dirty="0" smtClean="0"/>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21</a:t>
            </a:fld>
            <a:endParaRPr lang="en-US"/>
          </a:p>
        </p:txBody>
      </p:sp>
    </p:spTree>
    <p:extLst>
      <p:ext uri="{BB962C8B-B14F-4D97-AF65-F5344CB8AC3E}">
        <p14:creationId xmlns:p14="http://schemas.microsoft.com/office/powerpoint/2010/main" val="149420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a:t>
            </a:fld>
            <a:endParaRPr lang="en-US"/>
          </a:p>
        </p:txBody>
      </p:sp>
    </p:spTree>
    <p:extLst>
      <p:ext uri="{BB962C8B-B14F-4D97-AF65-F5344CB8AC3E}">
        <p14:creationId xmlns:p14="http://schemas.microsoft.com/office/powerpoint/2010/main" val="168573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obvious reason for using convex </a:t>
            </a:r>
            <a:r>
              <a:rPr lang="en-US" dirty="0" err="1" smtClean="0"/>
              <a:t>optimisation</a:t>
            </a:r>
            <a:r>
              <a:rPr lang="en-US" dirty="0" smtClean="0"/>
              <a:t> is the necessary existence of only one global minimum for convex function over its domain. The probability of getting stuck at a local minimum is, therefore, nil. Also, the negative gradient of the function will always lead to the optimum. </a:t>
            </a:r>
          </a:p>
          <a:p>
            <a:r>
              <a:rPr lang="nl-NL" sz="1200" dirty="0" err="1" smtClean="0">
                <a:latin typeface="Times New Roman" panose="02020603050405020304" pitchFamily="18" charset="0"/>
                <a:cs typeface="Times New Roman" panose="02020603050405020304" pitchFamily="18" charset="0"/>
              </a:rPr>
              <a:t>Linear</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Quadratic</a:t>
            </a:r>
            <a:r>
              <a:rPr lang="nl-NL" sz="1200" dirty="0" smtClean="0">
                <a:latin typeface="Times New Roman" panose="02020603050405020304" pitchFamily="18" charset="0"/>
                <a:cs typeface="Times New Roman" panose="02020603050405020304" pitchFamily="18" charset="0"/>
              </a:rPr>
              <a:t> Programming</a:t>
            </a:r>
          </a:p>
          <a:p>
            <a:r>
              <a:rPr lang="nl-NL" sz="1200" dirty="0" smtClean="0">
                <a:latin typeface="Times New Roman" panose="02020603050405020304" pitchFamily="18" charset="0"/>
                <a:cs typeface="Times New Roman" panose="02020603050405020304" pitchFamily="18" charset="0"/>
              </a:rPr>
              <a:t>Semi-</a:t>
            </a:r>
            <a:r>
              <a:rPr lang="nl-NL" sz="1200" dirty="0" err="1" smtClean="0">
                <a:latin typeface="Times New Roman" panose="02020603050405020304" pitchFamily="18" charset="0"/>
                <a:cs typeface="Times New Roman" panose="02020603050405020304" pitchFamily="18" charset="0"/>
              </a:rPr>
              <a:t>Definite</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Conic</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Graph</a:t>
            </a:r>
            <a:r>
              <a:rPr lang="nl-NL" sz="1200" dirty="0" smtClean="0">
                <a:latin typeface="Times New Roman" panose="02020603050405020304" pitchFamily="18" charset="0"/>
                <a:cs typeface="Times New Roman" panose="02020603050405020304" pitchFamily="18" charset="0"/>
              </a:rPr>
              <a:t> Form Programming</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22</a:t>
            </a:fld>
            <a:endParaRPr lang="en-US"/>
          </a:p>
        </p:txBody>
      </p:sp>
    </p:spTree>
    <p:extLst>
      <p:ext uri="{BB962C8B-B14F-4D97-AF65-F5344CB8AC3E}">
        <p14:creationId xmlns:p14="http://schemas.microsoft.com/office/powerpoint/2010/main" val="207636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cost function has to be </a:t>
            </a:r>
            <a:r>
              <a:rPr lang="en-US" dirty="0" err="1" smtClean="0"/>
              <a:t>penalised</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23</a:t>
            </a:fld>
            <a:endParaRPr lang="en-US"/>
          </a:p>
        </p:txBody>
      </p:sp>
    </p:spTree>
    <p:extLst>
      <p:ext uri="{BB962C8B-B14F-4D97-AF65-F5344CB8AC3E}">
        <p14:creationId xmlns:p14="http://schemas.microsoft.com/office/powerpoint/2010/main" val="562431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Compare actual non-linear cost with the linear cost to evaluate quality of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Penalty weight is reduced with a better prediction of actual non-linear cost and increased with a poor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24</a:t>
            </a:fld>
            <a:endParaRPr lang="en-US"/>
          </a:p>
        </p:txBody>
      </p:sp>
    </p:spTree>
    <p:extLst>
      <p:ext uri="{BB962C8B-B14F-4D97-AF65-F5344CB8AC3E}">
        <p14:creationId xmlns:p14="http://schemas.microsoft.com/office/powerpoint/2010/main" val="114370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25</a:t>
            </a:fld>
            <a:endParaRPr lang="en-US"/>
          </a:p>
        </p:txBody>
      </p:sp>
    </p:spTree>
    <p:extLst>
      <p:ext uri="{BB962C8B-B14F-4D97-AF65-F5344CB8AC3E}">
        <p14:creationId xmlns:p14="http://schemas.microsoft.com/office/powerpoint/2010/main" val="73160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Configuration space sampling</a:t>
            </a:r>
          </a:p>
          <a:p>
            <a:r>
              <a:rPr lang="en-US" sz="1200" dirty="0" smtClean="0">
                <a:latin typeface="Times New Roman" charset="0"/>
                <a:ea typeface="Times New Roman" charset="0"/>
                <a:cs typeface="Times New Roman" charset="0"/>
              </a:rPr>
              <a:t>Obstacle space</a:t>
            </a:r>
          </a:p>
          <a:p>
            <a:r>
              <a:rPr lang="en-US" sz="1200" dirty="0" smtClean="0">
                <a:latin typeface="Times New Roman" charset="0"/>
                <a:ea typeface="Times New Roman" charset="0"/>
                <a:cs typeface="Times New Roman" charset="0"/>
              </a:rPr>
              <a:t>Physical system</a:t>
            </a:r>
          </a:p>
          <a:p>
            <a:r>
              <a:rPr lang="en-US" sz="1200" dirty="0" smtClean="0">
                <a:latin typeface="Times New Roman" charset="0"/>
                <a:ea typeface="Times New Roman" charset="0"/>
                <a:cs typeface="Times New Roman" charset="0"/>
              </a:rPr>
              <a:t>Mission objectives and outcomes</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26</a:t>
            </a:fld>
            <a:endParaRPr lang="en-US"/>
          </a:p>
        </p:txBody>
      </p:sp>
    </p:spTree>
    <p:extLst>
      <p:ext uri="{BB962C8B-B14F-4D97-AF65-F5344CB8AC3E}">
        <p14:creationId xmlns:p14="http://schemas.microsoft.com/office/powerpoint/2010/main" val="3798324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27</a:t>
            </a:fld>
            <a:endParaRPr lang="en-US"/>
          </a:p>
        </p:txBody>
      </p:sp>
    </p:spTree>
    <p:extLst>
      <p:ext uri="{BB962C8B-B14F-4D97-AF65-F5344CB8AC3E}">
        <p14:creationId xmlns:p14="http://schemas.microsoft.com/office/powerpoint/2010/main" val="93503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33</a:t>
            </a:fld>
            <a:endParaRPr lang="en-US"/>
          </a:p>
        </p:txBody>
      </p:sp>
    </p:spTree>
    <p:extLst>
      <p:ext uri="{BB962C8B-B14F-4D97-AF65-F5344CB8AC3E}">
        <p14:creationId xmlns:p14="http://schemas.microsoft.com/office/powerpoint/2010/main" val="170165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35</a:t>
            </a:fld>
            <a:endParaRPr lang="en-US"/>
          </a:p>
        </p:txBody>
      </p:sp>
    </p:spTree>
    <p:extLst>
      <p:ext uri="{BB962C8B-B14F-4D97-AF65-F5344CB8AC3E}">
        <p14:creationId xmlns:p14="http://schemas.microsoft.com/office/powerpoint/2010/main" val="212285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40</a:t>
            </a:fld>
            <a:endParaRPr lang="en-US"/>
          </a:p>
        </p:txBody>
      </p:sp>
    </p:spTree>
    <p:extLst>
      <p:ext uri="{BB962C8B-B14F-4D97-AF65-F5344CB8AC3E}">
        <p14:creationId xmlns:p14="http://schemas.microsoft.com/office/powerpoint/2010/main" val="104153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43</a:t>
            </a:fld>
            <a:endParaRPr lang="en-US"/>
          </a:p>
        </p:txBody>
      </p:sp>
    </p:spTree>
    <p:extLst>
      <p:ext uri="{BB962C8B-B14F-4D97-AF65-F5344CB8AC3E}">
        <p14:creationId xmlns:p14="http://schemas.microsoft.com/office/powerpoint/2010/main" val="140907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a:t>
            </a:fld>
            <a:endParaRPr lang="en-US"/>
          </a:p>
        </p:txBody>
      </p:sp>
    </p:spTree>
    <p:extLst>
      <p:ext uri="{BB962C8B-B14F-4D97-AF65-F5344CB8AC3E}">
        <p14:creationId xmlns:p14="http://schemas.microsoft.com/office/powerpoint/2010/main" val="641015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altitude = 22</a:t>
            </a:r>
            <a:r>
              <a:rPr lang="en-US" baseline="0" dirty="0" smtClean="0"/>
              <a:t> m</a:t>
            </a:r>
          </a:p>
          <a:p>
            <a:r>
              <a:rPr lang="en-US" baseline="0" dirty="0" err="1" smtClean="0"/>
              <a:t>Vel</a:t>
            </a:r>
            <a:r>
              <a:rPr lang="en-US" baseline="0" dirty="0" smtClean="0"/>
              <a:t> = 24 m/s</a:t>
            </a:r>
          </a:p>
          <a:p>
            <a:r>
              <a:rPr lang="en-US" baseline="0" dirty="0" err="1" smtClean="0"/>
              <a:t>M_in</a:t>
            </a:r>
            <a:r>
              <a:rPr lang="en-US" baseline="0" dirty="0" smtClean="0"/>
              <a:t> = 20 kg7.5</a:t>
            </a:r>
          </a:p>
          <a:p>
            <a:r>
              <a:rPr lang="en-US" baseline="0" dirty="0" smtClean="0"/>
              <a:t>Time of flight = 6 sec</a:t>
            </a:r>
          </a:p>
          <a:p>
            <a:r>
              <a:rPr lang="en-US" baseline="0" dirty="0" smtClean="0"/>
              <a:t>\propellant con = 1.188 kg</a:t>
            </a:r>
          </a:p>
          <a:p>
            <a:r>
              <a:rPr lang="en-US" baseline="0" dirty="0" smtClean="0"/>
              <a:t>Penalty weights = 10000, 1</a:t>
            </a:r>
          </a:p>
          <a:p>
            <a:r>
              <a:rPr lang="en-US" baseline="0" dirty="0" err="1" smtClean="0"/>
              <a:t>Grav</a:t>
            </a:r>
            <a:r>
              <a:rPr lang="en-US" baseline="0" dirty="0" smtClean="0"/>
              <a:t> </a:t>
            </a:r>
            <a:r>
              <a:rPr lang="en-US" baseline="0" dirty="0" err="1" smtClean="0"/>
              <a:t>const</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44</a:t>
            </a:fld>
            <a:endParaRPr lang="en-US"/>
          </a:p>
        </p:txBody>
      </p:sp>
    </p:spTree>
    <p:extLst>
      <p:ext uri="{BB962C8B-B14F-4D97-AF65-F5344CB8AC3E}">
        <p14:creationId xmlns:p14="http://schemas.microsoft.com/office/powerpoint/2010/main" val="144021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55</a:t>
            </a:fld>
            <a:endParaRPr lang="en-US"/>
          </a:p>
        </p:txBody>
      </p:sp>
    </p:spTree>
    <p:extLst>
      <p:ext uri="{BB962C8B-B14F-4D97-AF65-F5344CB8AC3E}">
        <p14:creationId xmlns:p14="http://schemas.microsoft.com/office/powerpoint/2010/main" val="1555821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since automated trajectories would lead to the spacecraft spending more time on well illuminated and interesting sites to select a descent site for the TAG descent phase.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so that the final time need not be found by trial and error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59</a:t>
            </a:fld>
            <a:endParaRPr lang="en-US"/>
          </a:p>
        </p:txBody>
      </p:sp>
    </p:spTree>
    <p:extLst>
      <p:ext uri="{BB962C8B-B14F-4D97-AF65-F5344CB8AC3E}">
        <p14:creationId xmlns:p14="http://schemas.microsoft.com/office/powerpoint/2010/main" val="4185056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64</a:t>
            </a:fld>
            <a:endParaRPr lang="en-US"/>
          </a:p>
        </p:txBody>
      </p:sp>
    </p:spTree>
    <p:extLst>
      <p:ext uri="{BB962C8B-B14F-4D97-AF65-F5344CB8AC3E}">
        <p14:creationId xmlns:p14="http://schemas.microsoft.com/office/powerpoint/2010/main" val="101616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current missions to asteroids that have either conducted sampling missions or close proximity operations to small bodies are: . The current phases of these missions are as follows.</a:t>
            </a:r>
          </a:p>
          <a:p>
            <a:r>
              <a:rPr lang="en-US" baseline="0" dirty="0" smtClean="0"/>
              <a:t>For this thesis we take inspiration from Osiris Rex and Rosetta, since we would like to present a solution for a sampling mission for MAB asteroids. (These are between Mars and Jupiter and also less weathered due to their further positioning from the sun as compared  NEAs).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4</a:t>
            </a:fld>
            <a:endParaRPr lang="en-US"/>
          </a:p>
        </p:txBody>
      </p:sp>
    </p:spTree>
    <p:extLst>
      <p:ext uri="{BB962C8B-B14F-4D97-AF65-F5344CB8AC3E}">
        <p14:creationId xmlns:p14="http://schemas.microsoft.com/office/powerpoint/2010/main" val="117364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of freedom</a:t>
            </a:r>
            <a:endParaRPr lang="en-US" baseline="0" dirty="0" smtClean="0"/>
          </a:p>
          <a:p>
            <a:r>
              <a:rPr lang="en-US" baseline="0" dirty="0" smtClean="0"/>
              <a:t>Dual quaternions: 8 tuple representation</a:t>
            </a:r>
            <a:endParaRPr lang="en-US"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Single transformation </a:t>
            </a:r>
            <a:r>
              <a:rPr lang="en-US" sz="1200" baseline="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for both rotation and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Compact representation of 6DOF kinematics and dynamics</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5</a:t>
            </a:fld>
            <a:endParaRPr lang="en-US"/>
          </a:p>
        </p:txBody>
      </p:sp>
    </p:spTree>
    <p:extLst>
      <p:ext uri="{BB962C8B-B14F-4D97-AF65-F5344CB8AC3E}">
        <p14:creationId xmlns:p14="http://schemas.microsoft.com/office/powerpoint/2010/main" val="407205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6</a:t>
            </a:fld>
            <a:endParaRPr lang="en-US"/>
          </a:p>
        </p:txBody>
      </p:sp>
    </p:spTree>
    <p:extLst>
      <p:ext uri="{BB962C8B-B14F-4D97-AF65-F5344CB8AC3E}">
        <p14:creationId xmlns:p14="http://schemas.microsoft.com/office/powerpoint/2010/main" val="337416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baseline="0" dirty="0" err="1" smtClean="0"/>
              <a:t>Pavone</a:t>
            </a:r>
            <a:r>
              <a:rPr lang="en-US" baseline="0" dirty="0" smtClean="0"/>
              <a:t> et al researched this well. They have put forth the most interesting technologies for further research in autonomous applications for far-Earth missions. </a:t>
            </a:r>
          </a:p>
          <a:p>
            <a:endParaRPr lang="en-US" baseline="0" dirty="0" smtClean="0"/>
          </a:p>
          <a:p>
            <a:r>
              <a:rPr lang="en-US" baseline="0" dirty="0" smtClean="0"/>
              <a:t>We select these two methods since they have some added advantages, which we will discuss in the methodologies.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7</a:t>
            </a:fld>
            <a:endParaRPr lang="en-US"/>
          </a:p>
        </p:txBody>
      </p:sp>
    </p:spTree>
    <p:extLst>
      <p:ext uri="{BB962C8B-B14F-4D97-AF65-F5344CB8AC3E}">
        <p14:creationId xmlns:p14="http://schemas.microsoft.com/office/powerpoint/2010/main" val="71505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8</a:t>
            </a:fld>
            <a:endParaRPr lang="en-US"/>
          </a:p>
        </p:txBody>
      </p:sp>
    </p:spTree>
    <p:extLst>
      <p:ext uri="{BB962C8B-B14F-4D97-AF65-F5344CB8AC3E}">
        <p14:creationId xmlns:p14="http://schemas.microsoft.com/office/powerpoint/2010/main" val="17711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9</a:t>
            </a:fld>
            <a:endParaRPr lang="en-US"/>
          </a:p>
        </p:txBody>
      </p:sp>
    </p:spTree>
    <p:extLst>
      <p:ext uri="{BB962C8B-B14F-4D97-AF65-F5344CB8AC3E}">
        <p14:creationId xmlns:p14="http://schemas.microsoft.com/office/powerpoint/2010/main" val="195434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969583-E79A-1042-84EC-D29163FDB4F0}" type="datetime1">
              <a:rPr lang="de-DE" smtClean="0"/>
              <a:t>26.03.19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mtClean="0"/>
              <a:t>&lt;Text&gt;</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bm"/><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5.png"/><Relationship Id="rId5"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tiff"/><Relationship Id="rId5"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1.png"/><Relationship Id="rId6" Type="http://schemas.openxmlformats.org/officeDocument/2006/relationships/image" Target="../media/image5.png"/><Relationship Id="rId1" Type="http://schemas.microsoft.com/office/2007/relationships/media" Target="../media/media2.mov"/><Relationship Id="rId2" Type="http://schemas.openxmlformats.org/officeDocument/2006/relationships/video" Target="../media/media2.mov"/></Relationships>
</file>

<file path=ppt/slides/_rels/slide50.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xtremetech.com/extreme/286238-hayabusa-2-successfully-collects-sample-from-asteroid-ryugu" TargetMode="Externa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8" name="Picture 3" descr="TU_P5#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
        <p:nvSpPr>
          <p:cNvPr id="5" name="TextBox 4"/>
          <p:cNvSpPr txBox="1"/>
          <p:nvPr/>
        </p:nvSpPr>
        <p:spPr>
          <a:xfrm>
            <a:off x="100264" y="110837"/>
            <a:ext cx="9144000" cy="1354217"/>
          </a:xfrm>
          <a:prstGeom prst="rect">
            <a:avLst/>
          </a:prstGeom>
          <a:noFill/>
        </p:spPr>
        <p:txBody>
          <a:bodyPr wrap="square" rtlCol="0">
            <a:spAutoFit/>
          </a:bodyPr>
          <a:lstStyle/>
          <a:p>
            <a:r>
              <a:rPr lang="en-GB" sz="3200" dirty="0" smtClean="0">
                <a:solidFill>
                  <a:schemeClr val="bg1"/>
                </a:solidFill>
                <a:latin typeface="Times New Roman" panose="02020603050405020304" pitchFamily="18" charset="0"/>
                <a:cs typeface="Times New Roman" panose="02020603050405020304" pitchFamily="18" charset="0"/>
              </a:rPr>
              <a:t>Autonomous Guidance for Asteroid Descent using Successive Convex Optimisation</a:t>
            </a:r>
          </a:p>
          <a:p>
            <a:r>
              <a:rPr lang="en-GB" dirty="0" smtClean="0">
                <a:solidFill>
                  <a:schemeClr val="bg1"/>
                </a:solidFill>
                <a:latin typeface="Times New Roman" panose="02020603050405020304" pitchFamily="18" charset="0"/>
                <a:cs typeface="Times New Roman" panose="02020603050405020304" pitchFamily="18" charset="0"/>
              </a:rPr>
              <a:t>Dual Quaternion Approach</a:t>
            </a:r>
            <a:endParaRPr lang="nl-NL"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51521343"/>
              </p:ext>
            </p:extLst>
          </p:nvPr>
        </p:nvGraphicFramePr>
        <p:xfrm>
          <a:off x="3253980" y="3779730"/>
          <a:ext cx="5940152" cy="1219200"/>
        </p:xfrm>
        <a:graphic>
          <a:graphicData uri="http://schemas.openxmlformats.org/drawingml/2006/table">
            <a:tbl>
              <a:tblPr firstRow="1" bandRow="1">
                <a:tableStyleId>{5C22544A-7EE6-4342-B048-85BDC9FD1C3A}</a:tableStyleId>
              </a:tblPr>
              <a:tblGrid>
                <a:gridCol w="2278633">
                  <a:extLst>
                    <a:ext uri="{9D8B030D-6E8A-4147-A177-3AD203B41FA5}">
                      <a16:colId xmlns:a16="http://schemas.microsoft.com/office/drawing/2014/main" xmlns="" val="3359895638"/>
                    </a:ext>
                  </a:extLst>
                </a:gridCol>
                <a:gridCol w="3661519">
                  <a:extLst>
                    <a:ext uri="{9D8B030D-6E8A-4147-A177-3AD203B41FA5}">
                      <a16:colId xmlns:a16="http://schemas.microsoft.com/office/drawing/2014/main" xmlns="" val="4282827147"/>
                    </a:ext>
                  </a:extLst>
                </a:gridCol>
              </a:tblGrid>
              <a:tr h="216024">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baseline="0" dirty="0" smtClean="0">
                          <a:solidFill>
                            <a:schemeClr val="bg1"/>
                          </a:solidFill>
                          <a:latin typeface="Times New Roman" panose="02020603050405020304" pitchFamily="18" charset="0"/>
                          <a:cs typeface="Times New Roman" panose="02020603050405020304" pitchFamily="18" charset="0"/>
                        </a:rPr>
                        <a:t> E. </a:t>
                      </a:r>
                      <a:r>
                        <a:rPr lang="en-GB" sz="1400" b="0" baseline="0" dirty="0" err="1" smtClean="0">
                          <a:solidFill>
                            <a:schemeClr val="bg1"/>
                          </a:solidFill>
                          <a:latin typeface="Times New Roman" panose="02020603050405020304" pitchFamily="18" charset="0"/>
                          <a:cs typeface="Times New Roman" panose="02020603050405020304" pitchFamily="18" charset="0"/>
                        </a:rPr>
                        <a:t>Mooij</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1382128"/>
                  </a:ext>
                </a:extLst>
              </a:tr>
              <a:tr h="127248">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dirty="0" smtClean="0">
                          <a:solidFill>
                            <a:schemeClr val="bg1"/>
                          </a:solidFill>
                          <a:latin typeface="Times New Roman" panose="02020603050405020304" pitchFamily="18" charset="0"/>
                          <a:cs typeface="Times New Roman" panose="02020603050405020304" pitchFamily="18" charset="0"/>
                        </a:rPr>
                        <a:t> M. </a:t>
                      </a:r>
                      <a:r>
                        <a:rPr lang="en-GB" sz="1400" b="0" dirty="0" err="1" smtClean="0">
                          <a:solidFill>
                            <a:schemeClr val="bg1"/>
                          </a:solidFill>
                          <a:latin typeface="Times New Roman" panose="02020603050405020304" pitchFamily="18" charset="0"/>
                          <a:cs typeface="Times New Roman" panose="02020603050405020304" pitchFamily="18" charset="0"/>
                        </a:rPr>
                        <a:t>Sagliano</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Deutsches</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Zentrum</a:t>
                      </a:r>
                      <a:r>
                        <a:rPr lang="en-GB" sz="1400" b="0" baseline="0" dirty="0" smtClean="0">
                          <a:solidFill>
                            <a:schemeClr val="bg1"/>
                          </a:solidFill>
                          <a:latin typeface="Times New Roman" panose="02020603050405020304" pitchFamily="18" charset="0"/>
                          <a:cs typeface="Times New Roman" panose="02020603050405020304" pitchFamily="18" charset="0"/>
                        </a:rPr>
                        <a:t> fur </a:t>
                      </a:r>
                      <a:r>
                        <a:rPr lang="en-GB" sz="1400" b="0" baseline="0" dirty="0" err="1" smtClean="0">
                          <a:solidFill>
                            <a:schemeClr val="bg1"/>
                          </a:solidFill>
                          <a:latin typeface="Times New Roman" panose="02020603050405020304" pitchFamily="18" charset="0"/>
                          <a:cs typeface="Times New Roman" panose="02020603050405020304" pitchFamily="18" charset="0"/>
                        </a:rPr>
                        <a:t>Luft</a:t>
                      </a:r>
                      <a:r>
                        <a:rPr lang="en-GB" sz="1400" b="0" baseline="0" dirty="0" smtClean="0">
                          <a:solidFill>
                            <a:schemeClr val="bg1"/>
                          </a:solidFill>
                          <a:latin typeface="Times New Roman" panose="02020603050405020304" pitchFamily="18" charset="0"/>
                          <a:cs typeface="Times New Roman" panose="02020603050405020304" pitchFamily="18" charset="0"/>
                        </a:rPr>
                        <a:t>-und </a:t>
                      </a:r>
                      <a:r>
                        <a:rPr lang="en-GB" sz="1400" b="0" baseline="0" dirty="0" err="1" smtClean="0">
                          <a:solidFill>
                            <a:schemeClr val="bg1"/>
                          </a:solidFill>
                          <a:latin typeface="Times New Roman" panose="02020603050405020304" pitchFamily="18" charset="0"/>
                          <a:cs typeface="Times New Roman" panose="02020603050405020304" pitchFamily="18" charset="0"/>
                        </a:rPr>
                        <a:t>Raumfahrt</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e.V</a:t>
                      </a:r>
                      <a:r>
                        <a:rPr lang="en-GB" sz="1400" b="0" baseline="0" dirty="0" smtClean="0">
                          <a:solidFill>
                            <a:schemeClr val="bg1"/>
                          </a:solidFill>
                          <a:latin typeface="Times New Roman" panose="02020603050405020304" pitchFamily="18" charset="0"/>
                          <a:cs typeface="Times New Roman" panose="02020603050405020304" pitchFamily="18" charset="0"/>
                        </a:rPr>
                        <a:t>.</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798277725"/>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Prof.</a:t>
                      </a:r>
                      <a:r>
                        <a:rPr lang="en-GB" sz="1400" b="0" dirty="0" smtClean="0">
                          <a:solidFill>
                            <a:schemeClr val="bg1"/>
                          </a:solidFill>
                          <a:latin typeface="Times New Roman" panose="02020603050405020304" pitchFamily="18" charset="0"/>
                          <a:cs typeface="Times New Roman" panose="02020603050405020304" pitchFamily="18" charset="0"/>
                        </a:rPr>
                        <a:t> dr.</a:t>
                      </a:r>
                      <a:r>
                        <a:rPr lang="en-GB" sz="1400" b="0" baseline="0" dirty="0" smtClean="0">
                          <a:solidFill>
                            <a:schemeClr val="bg1"/>
                          </a:solidFill>
                          <a:latin typeface="Times New Roman" panose="02020603050405020304" pitchFamily="18" charset="0"/>
                          <a:cs typeface="Times New Roman" panose="02020603050405020304" pitchFamily="18" charset="0"/>
                        </a:rPr>
                        <a:t> ir. P.N.A.M.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ir.</a:t>
                      </a:r>
                      <a:r>
                        <a:rPr lang="en-GB" sz="1400" b="0" baseline="0" dirty="0" smtClean="0">
                          <a:solidFill>
                            <a:schemeClr val="bg1"/>
                          </a:solidFill>
                          <a:latin typeface="Times New Roman" panose="02020603050405020304" pitchFamily="18" charset="0"/>
                          <a:cs typeface="Times New Roman" panose="02020603050405020304" pitchFamily="18" charset="0"/>
                        </a:rPr>
                        <a:t> C.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Controls and Simulations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
        <p:nvSpPr>
          <p:cNvPr id="9" name="TextBox 8"/>
          <p:cNvSpPr txBox="1"/>
          <p:nvPr/>
        </p:nvSpPr>
        <p:spPr>
          <a:xfrm>
            <a:off x="100264" y="1575891"/>
            <a:ext cx="1284663" cy="338554"/>
          </a:xfrm>
          <a:prstGeom prst="rect">
            <a:avLst/>
          </a:prstGeom>
          <a:noFill/>
        </p:spPr>
        <p:txBody>
          <a:bodyPr wrap="square" rtlCol="0">
            <a:spAutoFit/>
          </a:bodyPr>
          <a:lstStyle/>
          <a:p>
            <a:r>
              <a:rPr lang="en-GB" sz="1600" dirty="0" smtClean="0">
                <a:solidFill>
                  <a:schemeClr val="bg1"/>
                </a:solidFill>
                <a:latin typeface="Times New Roman" panose="02020603050405020304" pitchFamily="18" charset="0"/>
                <a:cs typeface="Times New Roman" panose="02020603050405020304" pitchFamily="18" charset="0"/>
              </a:rPr>
              <a:t>S. Hazra</a:t>
            </a:r>
            <a:endParaRPr lang="nl-NL"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25" y="4011910"/>
            <a:ext cx="1099567" cy="916306"/>
          </a:xfrm>
          <a:prstGeom prst="rect">
            <a:avLst/>
          </a:prstGeom>
        </p:spPr>
      </p:pic>
      <p:sp>
        <p:nvSpPr>
          <p:cNvPr id="10" name="TextBox 9"/>
          <p:cNvSpPr txBox="1"/>
          <p:nvPr/>
        </p:nvSpPr>
        <p:spPr>
          <a:xfrm>
            <a:off x="100264" y="1837422"/>
            <a:ext cx="1735432" cy="338554"/>
          </a:xfrm>
          <a:prstGeom prst="rect">
            <a:avLst/>
          </a:prstGeom>
          <a:noFill/>
        </p:spPr>
        <p:txBody>
          <a:bodyPr wrap="square" rtlCol="0">
            <a:spAutoFit/>
          </a:bodyPr>
          <a:lstStyle/>
          <a:p>
            <a:r>
              <a:rPr lang="en-GB" sz="1600" smtClean="0">
                <a:solidFill>
                  <a:schemeClr val="bg1"/>
                </a:solidFill>
                <a:latin typeface="Times New Roman" panose="02020603050405020304" pitchFamily="18" charset="0"/>
                <a:cs typeface="Times New Roman" panose="02020603050405020304" pitchFamily="18" charset="0"/>
              </a:rPr>
              <a:t>28</a:t>
            </a:r>
            <a:r>
              <a:rPr lang="en-GB" sz="1600" baseline="30000" smtClean="0">
                <a:solidFill>
                  <a:schemeClr val="bg1"/>
                </a:solidFill>
                <a:latin typeface="Times New Roman" panose="02020603050405020304" pitchFamily="18" charset="0"/>
                <a:cs typeface="Times New Roman" panose="02020603050405020304" pitchFamily="18" charset="0"/>
              </a:rPr>
              <a:t>th</a:t>
            </a:r>
            <a:r>
              <a:rPr lang="en-GB" sz="1600" smtClean="0">
                <a:solidFill>
                  <a:schemeClr val="bg1"/>
                </a:solidFill>
                <a:latin typeface="Times New Roman" panose="02020603050405020304" pitchFamily="18" charset="0"/>
                <a:cs typeface="Times New Roman" panose="02020603050405020304" pitchFamily="18" charset="0"/>
              </a:rPr>
              <a:t> March 2019</a:t>
            </a:r>
            <a:endParaRPr lang="nl-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9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repeatCount="indefinite" fill="remove"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Mission Overview</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0263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a:solidFill>
                  <a:schemeClr val="tx1">
                    <a:lumMod val="95000"/>
                    <a:lumOff val="5000"/>
                  </a:schemeClr>
                </a:solidFill>
                <a:latin typeface="Times New Roman" charset="0"/>
                <a:ea typeface="Times New Roman" charset="0"/>
                <a:cs typeface="Times New Roman" charset="0"/>
              </a:rPr>
              <a:t>M</a:t>
            </a:r>
            <a:r>
              <a:rPr lang="en-US" dirty="0" smtClean="0">
                <a:solidFill>
                  <a:schemeClr val="tx1">
                    <a:lumMod val="95000"/>
                    <a:lumOff val="5000"/>
                  </a:schemeClr>
                </a:solidFill>
                <a:latin typeface="Times New Roman" charset="0"/>
                <a:ea typeface="Times New Roman" charset="0"/>
                <a:cs typeface="Times New Roman" charset="0"/>
              </a:rPr>
              <a:t>ission </a:t>
            </a:r>
            <a:r>
              <a:rPr lang="en-US" dirty="0">
                <a:solidFill>
                  <a:schemeClr val="tx1">
                    <a:lumMod val="95000"/>
                    <a:lumOff val="5000"/>
                  </a:schemeClr>
                </a:solidFill>
                <a:latin typeface="Times New Roman" charset="0"/>
                <a:ea typeface="Times New Roman" charset="0"/>
                <a:cs typeface="Times New Roman" charset="0"/>
              </a:rPr>
              <a:t>P</a:t>
            </a:r>
            <a:r>
              <a:rPr lang="en-US" dirty="0" smtClean="0">
                <a:solidFill>
                  <a:schemeClr val="tx1">
                    <a:lumMod val="95000"/>
                    <a:lumOff val="5000"/>
                  </a:schemeClr>
                </a:solidFill>
                <a:latin typeface="Times New Roman" charset="0"/>
                <a:ea typeface="Times New Roman" charset="0"/>
                <a:cs typeface="Times New Roman" charset="0"/>
              </a:rPr>
              <a:t>hases?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8" name="TextBox 7"/>
          <p:cNvSpPr txBox="1"/>
          <p:nvPr/>
        </p:nvSpPr>
        <p:spPr>
          <a:xfrm>
            <a:off x="2909433" y="417356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descent phase (left) and Rosetta mapping phase (right)</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3135106" y="1091733"/>
            <a:ext cx="4458113" cy="878397"/>
          </a:xfrm>
        </p:spPr>
        <p:txBody>
          <a:bodyPr>
            <a:normAutofit fontScale="92500"/>
          </a:bodyPr>
          <a:lstStyle/>
          <a:p>
            <a:r>
              <a:rPr lang="en-US" sz="2000" dirty="0" smtClean="0">
                <a:latin typeface="Times New Roman" charset="0"/>
                <a:ea typeface="Times New Roman" charset="0"/>
                <a:cs typeface="Times New Roman" charset="0"/>
              </a:rPr>
              <a:t>Asteroid Descent</a:t>
            </a:r>
          </a:p>
          <a:p>
            <a:r>
              <a:rPr lang="en-US" sz="2000" dirty="0" smtClean="0">
                <a:latin typeface="Times New Roman" charset="0"/>
                <a:ea typeface="Times New Roman" charset="0"/>
                <a:cs typeface="Times New Roman" charset="0"/>
              </a:rPr>
              <a:t>Asteroid </a:t>
            </a:r>
            <a:r>
              <a:rPr lang="en-US" sz="2000" dirty="0" smtClean="0">
                <a:latin typeface="Times New Roman" charset="0"/>
                <a:ea typeface="Times New Roman" charset="0"/>
                <a:cs typeface="Times New Roman" charset="0"/>
              </a:rPr>
              <a:t>Mapping (additional research)</a:t>
            </a:r>
            <a:endParaRPr lang="en-US" sz="2000" dirty="0">
              <a:latin typeface="Times New Roman" charset="0"/>
              <a:ea typeface="Times New Roman" charset="0"/>
              <a:cs typeface="Times New Roman"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471"/>
          <a:stretch/>
        </p:blipFill>
        <p:spPr>
          <a:xfrm>
            <a:off x="1908990" y="2202503"/>
            <a:ext cx="3341490" cy="197106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910" y="2202503"/>
            <a:ext cx="3556366" cy="1971062"/>
          </a:xfrm>
          <a:prstGeom prst="rect">
            <a:avLst/>
          </a:prstGeom>
        </p:spPr>
      </p:pic>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4476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Asteroids?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48" y="1465132"/>
            <a:ext cx="3826320" cy="17686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4" y="1475950"/>
            <a:ext cx="2483721" cy="1786071"/>
          </a:xfrm>
          <a:prstGeom prst="rect">
            <a:avLst/>
          </a:prstGeom>
        </p:spPr>
      </p:pic>
      <p:sp>
        <p:nvSpPr>
          <p:cNvPr id="8" name="TextBox 7"/>
          <p:cNvSpPr txBox="1"/>
          <p:nvPr/>
        </p:nvSpPr>
        <p:spPr>
          <a:xfrm>
            <a:off x="2965324" y="3345540"/>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3: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(left) and Itokawa (right). (Not to scale) </a:t>
            </a:r>
            <a:endParaRPr lang="en-US" sz="1200" dirty="0">
              <a:latin typeface="Times New Roman" charset="0"/>
              <a:ea typeface="Times New Roman" charset="0"/>
              <a:cs typeface="Times New Roman" charset="0"/>
            </a:endParaRPr>
          </a:p>
        </p:txBody>
      </p:sp>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95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err="1">
                <a:solidFill>
                  <a:schemeClr val="tx1">
                    <a:lumMod val="95000"/>
                    <a:lumOff val="5000"/>
                  </a:schemeClr>
                </a:solidFill>
                <a:latin typeface="Times New Roman" charset="0"/>
                <a:ea typeface="Times New Roman" charset="0"/>
                <a:cs typeface="Times New Roman" charset="0"/>
              </a:rPr>
              <a:t>S</a:t>
            </a:r>
            <a:r>
              <a:rPr lang="en-US" dirty="0" err="1" smtClean="0">
                <a:solidFill>
                  <a:schemeClr val="tx1">
                    <a:lumMod val="95000"/>
                    <a:lumOff val="5000"/>
                  </a:schemeClr>
                </a:solidFill>
                <a:latin typeface="Times New Roman" charset="0"/>
                <a:ea typeface="Times New Roman" charset="0"/>
                <a:cs typeface="Times New Roman" charset="0"/>
              </a:rPr>
              <a:t>pacecrafts</a:t>
            </a:r>
            <a:r>
              <a:rPr lang="en-US" dirty="0" smtClean="0">
                <a:solidFill>
                  <a:schemeClr val="tx1">
                    <a:lumMod val="95000"/>
                    <a:lumOff val="5000"/>
                  </a:schemeClr>
                </a:solidFill>
                <a:latin typeface="Times New Roman" charset="0"/>
                <a:ea typeface="Times New Roman" charset="0"/>
                <a:cs typeface="Times New Roman" charset="0"/>
              </a:rPr>
              <a:t> (SCs)?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a:t>
            </a: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 </a:t>
            </a: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576" y="1407019"/>
            <a:ext cx="2721905" cy="16331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454" y="1380986"/>
            <a:ext cx="3419895" cy="1636918"/>
          </a:xfrm>
          <a:prstGeom prst="rect">
            <a:avLst/>
          </a:prstGeom>
        </p:spPr>
      </p:pic>
      <p:sp>
        <p:nvSpPr>
          <p:cNvPr id="25" name="TextBox 24"/>
          <p:cNvSpPr txBox="1"/>
          <p:nvPr/>
        </p:nvSpPr>
        <p:spPr>
          <a:xfrm>
            <a:off x="2915816" y="3345697"/>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(left), Rosetta (right). (Not to scale) </a:t>
            </a:r>
            <a:endParaRPr lang="en-US" sz="1200" dirty="0">
              <a:latin typeface="Times New Roman" charset="0"/>
              <a:ea typeface="Times New Roman" charset="0"/>
              <a:cs typeface="Times New Roman" charset="0"/>
            </a:endParaRPr>
          </a:p>
        </p:txBody>
      </p:sp>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837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the </a:t>
            </a:r>
            <a:r>
              <a:rPr lang="en-US" dirty="0">
                <a:solidFill>
                  <a:schemeClr val="tx1">
                    <a:lumMod val="95000"/>
                    <a:lumOff val="5000"/>
                  </a:schemeClr>
                </a:solidFill>
                <a:latin typeface="Times New Roman" charset="0"/>
                <a:ea typeface="Times New Roman" charset="0"/>
                <a:cs typeface="Times New Roman" charset="0"/>
              </a:rPr>
              <a:t>E</a:t>
            </a:r>
            <a:r>
              <a:rPr lang="en-US" dirty="0" smtClean="0">
                <a:solidFill>
                  <a:schemeClr val="tx1">
                    <a:lumMod val="95000"/>
                    <a:lumOff val="5000"/>
                  </a:schemeClr>
                </a:solidFill>
                <a:latin typeface="Times New Roman" charset="0"/>
                <a:ea typeface="Times New Roman" charset="0"/>
                <a:cs typeface="Times New Roman" charset="0"/>
              </a:rPr>
              <a:t>nvironment like?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6056245" y="1369734"/>
            <a:ext cx="2955970" cy="2692957"/>
          </a:xfrm>
        </p:spPr>
        <p:txBody>
          <a:bodyPr>
            <a:normAutofit/>
          </a:bodyPr>
          <a:lstStyle/>
          <a:p>
            <a:pPr lvl="1"/>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External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Perturbed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gravity</a:t>
            </a:r>
            <a:endParaRPr lang="nl-NL" sz="1600" dirty="0" smtClean="0">
              <a:latin typeface="Times New Roman" panose="02020603050405020304" pitchFamily="18" charset="0"/>
              <a:cs typeface="Times New Roman" panose="02020603050405020304" pitchFamily="18" charset="0"/>
            </a:endParaRPr>
          </a:p>
          <a:p>
            <a:pPr lvl="1"/>
            <a:r>
              <a:rPr lang="nl-NL" sz="1600" dirty="0" smtClean="0">
                <a:latin typeface="Times New Roman" panose="02020603050405020304" pitchFamily="18" charset="0"/>
                <a:cs typeface="Times New Roman" panose="02020603050405020304" pitchFamily="18" charset="0"/>
              </a:rPr>
              <a:t>Solar </a:t>
            </a:r>
            <a:r>
              <a:rPr lang="nl-NL" sz="1600" dirty="0" err="1" smtClean="0">
                <a:latin typeface="Times New Roman" panose="02020603050405020304" pitchFamily="18" charset="0"/>
                <a:cs typeface="Times New Roman" panose="02020603050405020304" pitchFamily="18" charset="0"/>
              </a:rPr>
              <a:t>Radiation</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Pressure</a:t>
            </a:r>
            <a:endParaRPr lang="nl-NL" sz="16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Third</a:t>
            </a:r>
            <a:r>
              <a:rPr lang="nl-NL" sz="1600" dirty="0" smtClean="0">
                <a:latin typeface="Times New Roman" panose="02020603050405020304" pitchFamily="18" charset="0"/>
                <a:cs typeface="Times New Roman" panose="02020603050405020304" pitchFamily="18" charset="0"/>
              </a:rPr>
              <a:t> Body </a:t>
            </a:r>
            <a:r>
              <a:rPr lang="nl-NL" sz="1600" dirty="0" err="1" smtClean="0">
                <a:latin typeface="Times New Roman" panose="02020603050405020304" pitchFamily="18" charset="0"/>
                <a:cs typeface="Times New Roman" panose="02020603050405020304" pitchFamily="18" charset="0"/>
              </a:rPr>
              <a:t>Perturbation</a:t>
            </a:r>
            <a:endParaRPr lang="nl-NL" sz="1600" dirty="0" smtClean="0">
              <a:latin typeface="Times New Roman" panose="02020603050405020304" pitchFamily="18" charset="0"/>
              <a:cs typeface="Times New Roman" panose="02020603050405020304" pitchFamily="18" charset="0"/>
            </a:endParaRPr>
          </a:p>
          <a:p>
            <a:pPr lvl="1"/>
            <a:endParaRPr lang="nl-NL"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8" y="913198"/>
            <a:ext cx="4055782" cy="3195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1794099" y="4219699"/>
            <a:ext cx="42119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Gravitational and perturbing accelerations on Rosetta, while performing close proximity operations at Comet 67P.</a:t>
            </a:r>
            <a:endParaRPr lang="en-US" sz="1200" dirty="0">
              <a:latin typeface="Times New Roman" charset="0"/>
              <a:ea typeface="Times New Roman" charset="0"/>
              <a:cs typeface="Times New Roman" charset="0"/>
            </a:endParaRPr>
          </a:p>
        </p:txBody>
      </p:sp>
      <p:cxnSp>
        <p:nvCxnSpPr>
          <p:cNvPr id="3" name="Straight Arrow Connector 2"/>
          <p:cNvCxnSpPr/>
          <p:nvPr/>
        </p:nvCxnSpPr>
        <p:spPr>
          <a:xfrm flipH="1" flipV="1">
            <a:off x="5292080" y="2001988"/>
            <a:ext cx="1352411" cy="30165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148064" y="2303647"/>
            <a:ext cx="1496427" cy="520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796136" y="2572013"/>
            <a:ext cx="848356" cy="33293"/>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580114" y="2859088"/>
            <a:ext cx="1008110" cy="766402"/>
          </a:xfrm>
          <a:prstGeom prst="straightConnector1">
            <a:avLst/>
          </a:prstGeom>
          <a:ln>
            <a:solidFill>
              <a:srgbClr val="483ECE"/>
            </a:solidFill>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5947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1</a:t>
            </a:r>
            <a:br>
              <a:rPr lang="en-US" sz="4000" dirty="0" smtClean="0">
                <a:solidFill>
                  <a:srgbClr val="FF0000"/>
                </a:solidFill>
                <a:latin typeface="Times New Roman" charset="0"/>
                <a:ea typeface="Times New Roman" charset="0"/>
                <a:cs typeface="Times New Roman" charset="0"/>
              </a:rPr>
            </a:br>
            <a:r>
              <a:rPr lang="nl-NL" sz="4000" dirty="0" smtClean="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attitude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orbital </a:t>
            </a:r>
            <a:r>
              <a:rPr lang="nl-NL" sz="4000" dirty="0" err="1">
                <a:latin typeface="Times New Roman" panose="02020603050405020304" pitchFamily="18" charset="0"/>
                <a:cs typeface="Times New Roman" panose="02020603050405020304" pitchFamily="18" charset="0"/>
              </a:rPr>
              <a:t>dynamics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represented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85920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782" y="805194"/>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18906" y="-164554"/>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a:solidFill>
                  <a:schemeClr val="tx1">
                    <a:lumMod val="95000"/>
                    <a:lumOff val="5000"/>
                  </a:schemeClr>
                </a:solidFill>
                <a:latin typeface="Times New Roman" charset="0"/>
                <a:ea typeface="Times New Roman" charset="0"/>
                <a:cs typeface="Times New Roman" charset="0"/>
              </a:rPr>
              <a:t>S</a:t>
            </a:r>
            <a:r>
              <a:rPr lang="en-US" dirty="0" smtClean="0">
                <a:solidFill>
                  <a:schemeClr val="tx1">
                    <a:lumMod val="95000"/>
                    <a:lumOff val="5000"/>
                  </a:schemeClr>
                </a:solidFill>
                <a:latin typeface="Times New Roman" charset="0"/>
                <a:ea typeface="Times New Roman" charset="0"/>
                <a:cs typeface="Times New Roman" charset="0"/>
              </a:rPr>
              <a:t>tate </a:t>
            </a:r>
            <a:r>
              <a:rPr lang="en-US" dirty="0">
                <a:solidFill>
                  <a:schemeClr val="tx1">
                    <a:lumMod val="95000"/>
                    <a:lumOff val="5000"/>
                  </a:schemeClr>
                </a:solidFill>
                <a:latin typeface="Times New Roman" charset="0"/>
                <a:ea typeface="Times New Roman" charset="0"/>
                <a:cs typeface="Times New Roman" charset="0"/>
              </a:rPr>
              <a:t>V</a:t>
            </a:r>
            <a:r>
              <a:rPr lang="en-US" dirty="0" smtClean="0">
                <a:solidFill>
                  <a:schemeClr val="tx1">
                    <a:lumMod val="95000"/>
                    <a:lumOff val="5000"/>
                  </a:schemeClr>
                </a:solidFill>
                <a:latin typeface="Times New Roman" charset="0"/>
                <a:ea typeface="Times New Roman" charset="0"/>
                <a:cs typeface="Times New Roman" charset="0"/>
              </a:rPr>
              <a:t>ectors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3" y="3005821"/>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4324428" y="3446724"/>
            <a:ext cx="2184510" cy="1512540"/>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2" name="Picture 1"/>
          <p:cNvPicPr>
            <a:picLocks noChangeAspect="1"/>
          </p:cNvPicPr>
          <p:nvPr/>
        </p:nvPicPr>
        <p:blipFill>
          <a:blip r:embed="rId3"/>
          <a:stretch>
            <a:fillRect/>
          </a:stretch>
        </p:blipFill>
        <p:spPr>
          <a:xfrm>
            <a:off x="4718914" y="1359902"/>
            <a:ext cx="1322981" cy="1645659"/>
          </a:xfrm>
          <a:prstGeom prst="rect">
            <a:avLst/>
          </a:prstGeom>
        </p:spPr>
      </p:pic>
      <p:sp>
        <p:nvSpPr>
          <p:cNvPr id="33" name="Rounded Rectangle 32"/>
          <p:cNvSpPr/>
          <p:nvPr/>
        </p:nvSpPr>
        <p:spPr>
          <a:xfrm>
            <a:off x="4324428" y="1257355"/>
            <a:ext cx="2184510" cy="177097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4" name="Picture 3"/>
          <p:cNvPicPr>
            <a:picLocks noChangeAspect="1"/>
          </p:cNvPicPr>
          <p:nvPr/>
        </p:nvPicPr>
        <p:blipFill>
          <a:blip r:embed="rId4"/>
          <a:stretch>
            <a:fillRect/>
          </a:stretch>
        </p:blipFill>
        <p:spPr>
          <a:xfrm>
            <a:off x="4671478" y="3537520"/>
            <a:ext cx="1490407" cy="1170626"/>
          </a:xfrm>
          <a:prstGeom prst="rect">
            <a:avLst/>
          </a:prstGeom>
        </p:spPr>
      </p:pic>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613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35"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098" y="919259"/>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35150" y="1347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Kinematics and Dynamics in the Asteroid </a:t>
            </a:r>
            <a:r>
              <a:rPr lang="en-US" dirty="0">
                <a:solidFill>
                  <a:schemeClr val="tx1">
                    <a:lumMod val="95000"/>
                    <a:lumOff val="5000"/>
                  </a:schemeClr>
                </a:solidFill>
                <a:latin typeface="Times New Roman" charset="0"/>
                <a:ea typeface="Times New Roman" charset="0"/>
                <a:cs typeface="Times New Roman" charset="0"/>
              </a:rPr>
              <a:t>R</a:t>
            </a:r>
            <a:r>
              <a:rPr lang="en-US" dirty="0" smtClean="0">
                <a:solidFill>
                  <a:schemeClr val="tx1">
                    <a:lumMod val="95000"/>
                    <a:lumOff val="5000"/>
                  </a:schemeClr>
                </a:solidFill>
                <a:latin typeface="Times New Roman" charset="0"/>
                <a:ea typeface="Times New Roman" charset="0"/>
                <a:cs typeface="Times New Roman" charset="0"/>
              </a:rPr>
              <a:t>otating </a:t>
            </a:r>
            <a:r>
              <a:rPr lang="en-US" dirty="0">
                <a:solidFill>
                  <a:schemeClr val="tx1">
                    <a:lumMod val="95000"/>
                    <a:lumOff val="5000"/>
                  </a:schemeClr>
                </a:solidFill>
                <a:latin typeface="Times New Roman" charset="0"/>
                <a:ea typeface="Times New Roman" charset="0"/>
                <a:cs typeface="Times New Roman" charset="0"/>
              </a:rPr>
              <a:t>F</a:t>
            </a:r>
            <a:r>
              <a:rPr lang="en-US" dirty="0" smtClean="0">
                <a:solidFill>
                  <a:schemeClr val="tx1">
                    <a:lumMod val="95000"/>
                    <a:lumOff val="5000"/>
                  </a:schemeClr>
                </a:solidFill>
                <a:latin typeface="Times New Roman" charset="0"/>
                <a:ea typeface="Times New Roman" charset="0"/>
                <a:cs typeface="Times New Roman" charset="0"/>
              </a:rPr>
              <a:t>rame of Reference (A)</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4" y="2869065"/>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4475786" y="4228353"/>
            <a:ext cx="4560264" cy="256832"/>
          </a:xfrm>
          <a:prstGeom prst="rect">
            <a:avLst/>
          </a:prstGeom>
        </p:spPr>
      </p:pic>
      <p:pic>
        <p:nvPicPr>
          <p:cNvPr id="10" name="Picture 9"/>
          <p:cNvPicPr>
            <a:picLocks noChangeAspect="1"/>
          </p:cNvPicPr>
          <p:nvPr/>
        </p:nvPicPr>
        <p:blipFill>
          <a:blip r:embed="rId5"/>
          <a:stretch>
            <a:fillRect/>
          </a:stretch>
        </p:blipFill>
        <p:spPr>
          <a:xfrm>
            <a:off x="4507362" y="3370293"/>
            <a:ext cx="1080325" cy="361079"/>
          </a:xfrm>
          <a:prstGeom prst="rect">
            <a:avLst/>
          </a:prstGeom>
        </p:spPr>
      </p:pic>
      <p:pic>
        <p:nvPicPr>
          <p:cNvPr id="11" name="Picture 10"/>
          <p:cNvPicPr>
            <a:picLocks noChangeAspect="1"/>
          </p:cNvPicPr>
          <p:nvPr/>
        </p:nvPicPr>
        <p:blipFill>
          <a:blip r:embed="rId6"/>
          <a:stretch>
            <a:fillRect/>
          </a:stretch>
        </p:blipFill>
        <p:spPr>
          <a:xfrm>
            <a:off x="4500391" y="2474416"/>
            <a:ext cx="3430252" cy="234157"/>
          </a:xfrm>
          <a:prstGeom prst="rect">
            <a:avLst/>
          </a:prstGeom>
        </p:spPr>
      </p:pic>
      <p:pic>
        <p:nvPicPr>
          <p:cNvPr id="12" name="Picture 11"/>
          <p:cNvPicPr>
            <a:picLocks noChangeAspect="1"/>
          </p:cNvPicPr>
          <p:nvPr/>
        </p:nvPicPr>
        <p:blipFill>
          <a:blip r:embed="rId7"/>
          <a:stretch>
            <a:fillRect/>
          </a:stretch>
        </p:blipFill>
        <p:spPr>
          <a:xfrm>
            <a:off x="4500391" y="1632754"/>
            <a:ext cx="1130093" cy="322461"/>
          </a:xfrm>
          <a:prstGeom prst="rect">
            <a:avLst/>
          </a:prstGeom>
        </p:spPr>
      </p:pic>
      <p:pic>
        <p:nvPicPr>
          <p:cNvPr id="15" name="Picture 14"/>
          <p:cNvPicPr>
            <a:picLocks noChangeAspect="1"/>
          </p:cNvPicPr>
          <p:nvPr/>
        </p:nvPicPr>
        <p:blipFill>
          <a:blip r:embed="rId8"/>
          <a:stretch>
            <a:fillRect/>
          </a:stretch>
        </p:blipFill>
        <p:spPr>
          <a:xfrm>
            <a:off x="4507362" y="2075022"/>
            <a:ext cx="2832994" cy="357075"/>
          </a:xfrm>
          <a:prstGeom prst="rect">
            <a:avLst/>
          </a:prstGeom>
        </p:spPr>
      </p:pic>
      <p:pic>
        <p:nvPicPr>
          <p:cNvPr id="16" name="Picture 15"/>
          <p:cNvPicPr>
            <a:picLocks noChangeAspect="1"/>
          </p:cNvPicPr>
          <p:nvPr/>
        </p:nvPicPr>
        <p:blipFill>
          <a:blip r:embed="rId9"/>
          <a:stretch>
            <a:fillRect/>
          </a:stretch>
        </p:blipFill>
        <p:spPr>
          <a:xfrm>
            <a:off x="4475786" y="1329951"/>
            <a:ext cx="1501151" cy="250192"/>
          </a:xfrm>
          <a:prstGeom prst="rect">
            <a:avLst/>
          </a:prstGeom>
        </p:spPr>
      </p:pic>
      <p:sp>
        <p:nvSpPr>
          <p:cNvPr id="26" name="Content Placeholder 2"/>
          <p:cNvSpPr txBox="1">
            <a:spLocks/>
          </p:cNvSpPr>
          <p:nvPr/>
        </p:nvSpPr>
        <p:spPr>
          <a:xfrm>
            <a:off x="1214293" y="1438492"/>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1214293" y="2189340"/>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0" name="Content Placeholder 2"/>
          <p:cNvSpPr txBox="1">
            <a:spLocks/>
          </p:cNvSpPr>
          <p:nvPr/>
        </p:nvSpPr>
        <p:spPr>
          <a:xfrm>
            <a:off x="1214100" y="3357358"/>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31" name="Content Placeholder 2"/>
          <p:cNvSpPr txBox="1">
            <a:spLocks/>
          </p:cNvSpPr>
          <p:nvPr/>
        </p:nvSpPr>
        <p:spPr>
          <a:xfrm>
            <a:off x="1214100" y="4141144"/>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4475786" y="1329951"/>
            <a:ext cx="1536374" cy="62526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Rounded Rectangle 33"/>
          <p:cNvSpPr/>
          <p:nvPr/>
        </p:nvSpPr>
        <p:spPr>
          <a:xfrm>
            <a:off x="4475786" y="2075022"/>
            <a:ext cx="3480590" cy="710047"/>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Rounded Rectangle 34"/>
          <p:cNvSpPr/>
          <p:nvPr/>
        </p:nvSpPr>
        <p:spPr>
          <a:xfrm>
            <a:off x="4475786" y="3379157"/>
            <a:ext cx="1154698" cy="407648"/>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ounded Rectangle 35"/>
          <p:cNvSpPr/>
          <p:nvPr/>
        </p:nvSpPr>
        <p:spPr>
          <a:xfrm>
            <a:off x="4475786" y="4162152"/>
            <a:ext cx="4560264" cy="380282"/>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8430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6" grpId="0"/>
      <p:bldP spid="27" grpId="0"/>
      <p:bldP spid="30" grpId="0"/>
      <p:bldP spid="31" grpId="0"/>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619672" y="1966147"/>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2 </a:t>
            </a:r>
            <a:br>
              <a:rPr lang="en-US" sz="4000" dirty="0" smtClean="0">
                <a:solidFill>
                  <a:srgbClr val="FF0000"/>
                </a:solidFill>
                <a:latin typeface="Times New Roman" charset="0"/>
                <a:ea typeface="Times New Roman" charset="0"/>
                <a:cs typeface="Times New Roman" charset="0"/>
              </a:rPr>
            </a:br>
            <a:r>
              <a:rPr lang="nl-NL" sz="4000" dirty="0" err="1" smtClean="0">
                <a:latin typeface="Times New Roman" panose="02020603050405020304" pitchFamily="18" charset="0"/>
                <a:cs typeface="Times New Roman" panose="02020603050405020304" pitchFamily="18" charset="0"/>
              </a:rPr>
              <a:t>What</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are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that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need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constraints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are subject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how</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formulated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23231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23506"/>
            <a:ext cx="7090513" cy="857250"/>
          </a:xfrm>
        </p:spPr>
        <p:txBody>
          <a:bodyPr>
            <a:normAutofit fontScale="90000"/>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required from the Descent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Mission Overview</a:t>
            </a:r>
          </a:p>
        </p:txBody>
      </p:sp>
      <p:sp>
        <p:nvSpPr>
          <p:cNvPr id="19"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3563888" y="1456415"/>
            <a:ext cx="4032994" cy="2109546"/>
          </a:xfrm>
        </p:spPr>
        <p:txBody>
          <a:bodyPr>
            <a:normAutofit fontScale="92500" lnSpcReduction="10000"/>
          </a:bodyPr>
          <a:lstStyle/>
          <a:p>
            <a:r>
              <a:rPr lang="nl-NL" sz="2000" dirty="0" smtClean="0">
                <a:latin typeface="Times New Roman" panose="02020603050405020304" pitchFamily="18" charset="0"/>
                <a:cs typeface="Times New Roman" panose="02020603050405020304" pitchFamily="18" charset="0"/>
              </a:rPr>
              <a:t>Minimum </a:t>
            </a:r>
            <a:r>
              <a:rPr lang="nl-NL" sz="2000" dirty="0" err="1" smtClean="0">
                <a:latin typeface="Times New Roman" panose="02020603050405020304" pitchFamily="18" charset="0"/>
                <a:cs typeface="Times New Roman" panose="02020603050405020304" pitchFamily="18" charset="0"/>
              </a:rPr>
              <a:t>propellant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consumption</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altitude</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attitude</a:t>
            </a: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angular</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rate</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thrust</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a:t>
            </a:r>
            <a:r>
              <a:rPr lang="nl-NL" sz="2000" dirty="0" err="1" smtClean="0">
                <a:latin typeface="Times New Roman" panose="02020603050405020304" pitchFamily="18" charset="0"/>
                <a:cs typeface="Times New Roman" panose="02020603050405020304" pitchFamily="18" charset="0"/>
              </a:rPr>
              <a:t>escent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trajectory</a:t>
            </a:r>
            <a:endParaRPr lang="nl-NL" sz="20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76867" y="1176708"/>
            <a:ext cx="5827850" cy="3047738"/>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1928932" y="4449780"/>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Physical representation of the glide-slope constraint.</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2466744" y="1038136"/>
            <a:ext cx="5942944" cy="346418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981507" y="4659701"/>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7</a:t>
            </a:r>
            <a:r>
              <a:rPr lang="en-US" sz="1200" dirty="0" smtClean="0">
                <a:latin typeface="Times New Roman" charset="0"/>
                <a:ea typeface="Times New Roman" charset="0"/>
                <a:cs typeface="Times New Roman" charset="0"/>
              </a:rPr>
              <a:t>: Physical representation of the line of sight constraint.</a:t>
            </a:r>
            <a:endParaRPr lang="en-US" sz="1200" dirty="0">
              <a:latin typeface="Times New Roman" charset="0"/>
              <a:ea typeface="Times New Roman" charset="0"/>
              <a:cs typeface="Times New Roman" charset="0"/>
            </a:endParaRPr>
          </a:p>
        </p:txBody>
      </p:sp>
      <p:pic>
        <p:nvPicPr>
          <p:cNvPr id="4" name="Picture 3"/>
          <p:cNvPicPr>
            <a:picLocks noChangeAspect="1"/>
          </p:cNvPicPr>
          <p:nvPr/>
        </p:nvPicPr>
        <p:blipFill>
          <a:blip r:embed="rId5"/>
          <a:stretch>
            <a:fillRect/>
          </a:stretch>
        </p:blipFill>
        <p:spPr>
          <a:xfrm>
            <a:off x="4113826" y="1042903"/>
            <a:ext cx="2933118" cy="3504131"/>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2009958" y="4659702"/>
            <a:ext cx="7018569"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8</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gimbal angle constraint.</a:t>
            </a:r>
            <a:endParaRPr lang="en-US" sz="1200" dirty="0">
              <a:latin typeface="Times New Roman" charset="0"/>
              <a:ea typeface="Times New Roman" charset="0"/>
              <a:cs typeface="Times New Roman" charset="0"/>
            </a:endParaRPr>
          </a:p>
        </p:txBody>
      </p:sp>
      <p:sp>
        <p:nvSpPr>
          <p:cNvPr id="27"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848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4" grpId="0"/>
      <p:bldP spid="24" grpId="1"/>
      <p:bldP spid="25" grpId="0"/>
      <p:bldP spid="25" grpId="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Introduction to the Topic</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3985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373388" y="1203598"/>
            <a:ext cx="7493597" cy="2008931"/>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3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successive</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convex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SCvx</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implemented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derived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0107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11538" y="1009738"/>
            <a:ext cx="6379221" cy="2740868"/>
          </a:xfrm>
          <a:prstGeom prst="rect">
            <a:avLst/>
          </a:prstGeom>
        </p:spPr>
      </p:pic>
      <p:pic>
        <p:nvPicPr>
          <p:cNvPr id="45" name="Picture 44"/>
          <p:cNvPicPr>
            <a:picLocks noChangeAspect="1"/>
          </p:cNvPicPr>
          <p:nvPr/>
        </p:nvPicPr>
        <p:blipFill>
          <a:blip r:embed="rId4"/>
          <a:stretch>
            <a:fillRect/>
          </a:stretch>
        </p:blipFill>
        <p:spPr>
          <a:xfrm>
            <a:off x="3491880" y="1492784"/>
            <a:ext cx="3384376" cy="960430"/>
          </a:xfrm>
          <a:prstGeom prst="rect">
            <a:avLst/>
          </a:prstGeom>
        </p:spPr>
      </p:pic>
      <p:sp>
        <p:nvSpPr>
          <p:cNvPr id="17" name="Title 1"/>
          <p:cNvSpPr txBox="1">
            <a:spLocks/>
          </p:cNvSpPr>
          <p:nvPr/>
        </p:nvSpPr>
        <p:spPr>
          <a:xfrm>
            <a:off x="1795569"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What is 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3" name="TextBox 32"/>
          <p:cNvSpPr txBox="1"/>
          <p:nvPr/>
        </p:nvSpPr>
        <p:spPr>
          <a:xfrm>
            <a:off x="1689809" y="374257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9</a:t>
            </a:r>
            <a:r>
              <a:rPr lang="en-US" sz="1200" dirty="0" smtClean="0">
                <a:latin typeface="Times New Roman" charset="0"/>
                <a:ea typeface="Times New Roman" charset="0"/>
                <a:cs typeface="Times New Roman" charset="0"/>
              </a:rPr>
              <a:t>: Representations of a convex and non-convex function in 3D. (solid structures)</a:t>
            </a:r>
            <a:endParaRPr lang="en-US" sz="1200" dirty="0">
              <a:latin typeface="Times New Roman" charset="0"/>
              <a:ea typeface="Times New Roman" charset="0"/>
              <a:cs typeface="Times New Roman" charset="0"/>
            </a:endParaRPr>
          </a:p>
        </p:txBody>
      </p:sp>
      <p:sp>
        <p:nvSpPr>
          <p:cNvPr id="8" name="Oval 7"/>
          <p:cNvSpPr/>
          <p:nvPr/>
        </p:nvSpPr>
        <p:spPr>
          <a:xfrm>
            <a:off x="2787602" y="2268374"/>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Oval 33"/>
          <p:cNvSpPr/>
          <p:nvPr/>
        </p:nvSpPr>
        <p:spPr>
          <a:xfrm>
            <a:off x="4803826" y="2044778"/>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2823606" y="2100677"/>
            <a:ext cx="2016224" cy="219582"/>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7582" y="1971910"/>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35074" y="1754978"/>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6078227" y="2547869"/>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Oval 36"/>
          <p:cNvSpPr/>
          <p:nvPr/>
        </p:nvSpPr>
        <p:spPr>
          <a:xfrm>
            <a:off x="7018783" y="2534762"/>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8" name="Straight Connector 37"/>
          <p:cNvCxnSpPr/>
          <p:nvPr/>
        </p:nvCxnSpPr>
        <p:spPr>
          <a:xfrm flipV="1">
            <a:off x="6114231" y="2581568"/>
            <a:ext cx="937732" cy="18186"/>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898207" y="2238216"/>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7041485" y="2369190"/>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789945" y="919935"/>
            <a:ext cx="4108261" cy="4222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General optimal control problem:</a:t>
            </a:r>
            <a:endParaRPr lang="en-US" sz="2000" dirty="0">
              <a:latin typeface="Times New Roman" panose="02020603050405020304" pitchFamily="18" charset="0"/>
              <a:cs typeface="Times New Roman" panose="02020603050405020304" pitchFamily="18" charset="0"/>
            </a:endParaRPr>
          </a:p>
        </p:txBody>
      </p:sp>
      <p:sp>
        <p:nvSpPr>
          <p:cNvPr id="47" name="Oval 46"/>
          <p:cNvSpPr/>
          <p:nvPr/>
        </p:nvSpPr>
        <p:spPr>
          <a:xfrm>
            <a:off x="4430810" y="1492784"/>
            <a:ext cx="936104" cy="32026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8" name="Straight Arrow Connector 47"/>
          <p:cNvCxnSpPr>
            <a:stCxn id="47" idx="7"/>
            <a:endCxn id="49" idx="1"/>
          </p:cNvCxnSpPr>
          <p:nvPr/>
        </p:nvCxnSpPr>
        <p:spPr>
          <a:xfrm flipV="1">
            <a:off x="5229825" y="1313583"/>
            <a:ext cx="1511041" cy="22610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40866" y="1159694"/>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Objective</a:t>
            </a:r>
            <a:r>
              <a:rPr lang="nl-NL" sz="1400" dirty="0" smtClean="0">
                <a:latin typeface="Times New Roman" panose="02020603050405020304" pitchFamily="18" charset="0"/>
                <a:cs typeface="Times New Roman" panose="02020603050405020304" pitchFamily="18" charset="0"/>
              </a:rPr>
              <a:t>/</a:t>
            </a:r>
            <a:r>
              <a:rPr lang="nl-NL" sz="1400" dirty="0" err="1" smtClean="0">
                <a:latin typeface="Times New Roman" panose="02020603050405020304" pitchFamily="18" charset="0"/>
                <a:cs typeface="Times New Roman" panose="02020603050405020304" pitchFamily="18" charset="0"/>
              </a:rPr>
              <a:t>Cost</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function</a:t>
            </a:r>
            <a:endParaRPr lang="nl-NL" sz="1400" dirty="0">
              <a:latin typeface="Times New Roman" panose="02020603050405020304" pitchFamily="18" charset="0"/>
              <a:cs typeface="Times New Roman" panose="02020603050405020304" pitchFamily="18" charset="0"/>
            </a:endParaRPr>
          </a:p>
        </p:txBody>
      </p:sp>
      <p:sp>
        <p:nvSpPr>
          <p:cNvPr id="50" name="Oval 49"/>
          <p:cNvSpPr/>
          <p:nvPr/>
        </p:nvSpPr>
        <p:spPr>
          <a:xfrm>
            <a:off x="4499354" y="1784787"/>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Straight Arrow Connector 50"/>
          <p:cNvCxnSpPr>
            <a:stCxn id="50" idx="0"/>
            <a:endCxn id="52" idx="1"/>
          </p:cNvCxnSpPr>
          <p:nvPr/>
        </p:nvCxnSpPr>
        <p:spPr>
          <a:xfrm flipV="1">
            <a:off x="5687805" y="1672857"/>
            <a:ext cx="1054874" cy="11193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42679" y="1518968"/>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Inequality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3" name="Oval 52"/>
          <p:cNvSpPr/>
          <p:nvPr/>
        </p:nvSpPr>
        <p:spPr>
          <a:xfrm>
            <a:off x="4516860" y="2086138"/>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4" name="Straight Arrow Connector 53"/>
          <p:cNvCxnSpPr>
            <a:stCxn id="53" idx="0"/>
            <a:endCxn id="55" idx="1"/>
          </p:cNvCxnSpPr>
          <p:nvPr/>
        </p:nvCxnSpPr>
        <p:spPr>
          <a:xfrm flipV="1">
            <a:off x="5705311" y="2032131"/>
            <a:ext cx="1280925" cy="540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986236" y="1878242"/>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6" name="Content Placeholder 2"/>
          <p:cNvSpPr txBox="1">
            <a:spLocks/>
          </p:cNvSpPr>
          <p:nvPr/>
        </p:nvSpPr>
        <p:spPr>
          <a:xfrm>
            <a:off x="1863675" y="2728915"/>
            <a:ext cx="6955692" cy="1949105"/>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The cost function, inequality and equality constraints can be </a:t>
            </a:r>
            <a:r>
              <a:rPr lang="en-US" sz="2000" i="1" dirty="0" smtClean="0">
                <a:latin typeface="Times New Roman" panose="02020603050405020304" pitchFamily="18" charset="0"/>
                <a:cs typeface="Times New Roman" panose="02020603050405020304" pitchFamily="18" charset="0"/>
              </a:rPr>
              <a:t>linear </a:t>
            </a:r>
            <a:r>
              <a:rPr lang="en-US" sz="2000" dirty="0" smtClean="0">
                <a:latin typeface="Times New Roman" panose="02020603050405020304" pitchFamily="18" charset="0"/>
                <a:cs typeface="Times New Roman" panose="02020603050405020304" pitchFamily="18" charset="0"/>
              </a:rPr>
              <a:t>or </a:t>
            </a:r>
            <a:r>
              <a:rPr lang="en-US" sz="2000" i="1" dirty="0" smtClean="0">
                <a:latin typeface="Times New Roman" panose="02020603050405020304" pitchFamily="18" charset="0"/>
                <a:cs typeface="Times New Roman" panose="02020603050405020304" pitchFamily="18" charset="0"/>
              </a:rPr>
              <a:t>non-linear.</a:t>
            </a:r>
          </a:p>
          <a:p>
            <a:r>
              <a:rPr lang="en-US" sz="2000" dirty="0" smtClean="0">
                <a:latin typeface="Times New Roman" panose="02020603050405020304" pitchFamily="18" charset="0"/>
                <a:cs typeface="Times New Roman" panose="02020603050405020304" pitchFamily="18" charset="0"/>
              </a:rPr>
              <a:t>An asteroid descent problem is ridden with these non-</a:t>
            </a:r>
            <a:r>
              <a:rPr lang="en-US" sz="2000" dirty="0" err="1" smtClean="0">
                <a:latin typeface="Times New Roman" panose="02020603050405020304" pitchFamily="18" charset="0"/>
                <a:cs typeface="Times New Roman" panose="02020603050405020304" pitchFamily="18" charset="0"/>
              </a:rPr>
              <a:t>linearities</a:t>
            </a:r>
            <a:r>
              <a:rPr lang="en-US" sz="2000"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Non-linear kinematics and dynamics</a:t>
            </a:r>
          </a:p>
          <a:p>
            <a:pPr lvl="1"/>
            <a:r>
              <a:rPr lang="en-US" sz="1600" dirty="0" smtClean="0">
                <a:latin typeface="Times New Roman" panose="02020603050405020304" pitchFamily="18" charset="0"/>
                <a:cs typeface="Times New Roman" panose="02020603050405020304" pitchFamily="18" charset="0"/>
              </a:rPr>
              <a:t>Non-linear state constraints (both equality and inequality)</a:t>
            </a:r>
          </a:p>
          <a:p>
            <a:pPr lvl="1"/>
            <a:r>
              <a:rPr lang="en-US" sz="1600" dirty="0" smtClean="0">
                <a:latin typeface="Times New Roman" panose="02020603050405020304" pitchFamily="18" charset="0"/>
                <a:cs typeface="Times New Roman" panose="02020603050405020304" pitchFamily="18" charset="0"/>
              </a:rPr>
              <a:t>Non-linear control constraints</a:t>
            </a:r>
          </a:p>
          <a:p>
            <a:pPr lvl="1"/>
            <a:endParaRPr lang="en-US" sz="12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638415" y="2971026"/>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15849" y="2444065"/>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771471" y="3447963"/>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3" idx="0"/>
            <a:endCxn id="7" idx="2"/>
          </p:cNvCxnSpPr>
          <p:nvPr/>
        </p:nvCxnSpPr>
        <p:spPr>
          <a:xfrm flipV="1">
            <a:off x="3853180" y="1383448"/>
            <a:ext cx="953058" cy="15875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2363" y="1075671"/>
            <a:ext cx="154774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57" name="TextBox 56"/>
          <p:cNvSpPr txBox="1"/>
          <p:nvPr/>
        </p:nvSpPr>
        <p:spPr>
          <a:xfrm>
            <a:off x="5922515" y="1076506"/>
            <a:ext cx="1468550"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Local Minima</a:t>
            </a:r>
            <a:endParaRPr lang="en-US" sz="1400" dirty="0">
              <a:latin typeface="Times New Roman" charset="0"/>
              <a:ea typeface="Times New Roman" charset="0"/>
              <a:cs typeface="Times New Roman" charset="0"/>
            </a:endParaRPr>
          </a:p>
        </p:txBody>
      </p:sp>
      <p:cxnSp>
        <p:nvCxnSpPr>
          <p:cNvPr id="58" name="Straight Arrow Connector 57"/>
          <p:cNvCxnSpPr>
            <a:stCxn id="42" idx="0"/>
            <a:endCxn id="57" idx="2"/>
          </p:cNvCxnSpPr>
          <p:nvPr/>
        </p:nvCxnSpPr>
        <p:spPr>
          <a:xfrm flipV="1">
            <a:off x="6130614" y="1384283"/>
            <a:ext cx="526176" cy="10597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3" idx="0"/>
            <a:endCxn id="60" idx="2"/>
          </p:cNvCxnSpPr>
          <p:nvPr/>
        </p:nvCxnSpPr>
        <p:spPr>
          <a:xfrm flipV="1">
            <a:off x="6986236" y="1781093"/>
            <a:ext cx="1014777" cy="166687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7256801" y="1473316"/>
            <a:ext cx="148842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61"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4"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37894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xEl>
                                              <p:pRg st="0" end="0"/>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xEl>
                                              <p:pRg st="0" end="0"/>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xEl>
                                              <p:pRg st="1" end="1"/>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xEl>
                                              <p:pRg st="2" end="2"/>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xEl>
                                              <p:pRg st="3" end="3"/>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xEl>
                                              <p:pRg st="4" end="4"/>
                                            </p:txEl>
                                          </p:spTgt>
                                        </p:tgtEl>
                                        <p:attrNameLst>
                                          <p:attrName>style.visibility</p:attrName>
                                        </p:attrNameLst>
                                      </p:cBhvr>
                                      <p:to>
                                        <p:strVal val="hidden"/>
                                      </p:to>
                                    </p:set>
                                  </p:childTnLst>
                                </p:cTn>
                              </p:par>
                              <p:par>
                                <p:cTn id="99" presetID="2" presetClass="entr" presetSubtype="4"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8"/>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5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P spid="8" grpId="1" animBg="1"/>
      <p:bldP spid="34" grpId="0" animBg="1"/>
      <p:bldP spid="34" grpId="1" animBg="1"/>
      <p:bldP spid="12" grpId="0"/>
      <p:bldP spid="12" grpId="1"/>
      <p:bldP spid="35" grpId="0"/>
      <p:bldP spid="35" grpId="1"/>
      <p:bldP spid="36" grpId="0" animBg="1"/>
      <p:bldP spid="36" grpId="1" animBg="1"/>
      <p:bldP spid="37" grpId="0" animBg="1"/>
      <p:bldP spid="37" grpId="1" animBg="1"/>
      <p:bldP spid="39" grpId="0"/>
      <p:bldP spid="39" grpId="1"/>
      <p:bldP spid="40" grpId="0"/>
      <p:bldP spid="40" grpId="1"/>
      <p:bldP spid="46" grpId="0" build="p"/>
      <p:bldP spid="46" grpId="1" build="p"/>
      <p:bldP spid="47" grpId="0" animBg="1"/>
      <p:bldP spid="47" grpId="1" animBg="1"/>
      <p:bldP spid="47" grpId="2" animBg="1"/>
      <p:bldP spid="49" grpId="0" animBg="1"/>
      <p:bldP spid="49" grpId="1" animBg="1"/>
      <p:bldP spid="49" grpId="2" animBg="1"/>
      <p:bldP spid="50" grpId="0" animBg="1"/>
      <p:bldP spid="50" grpId="1" animBg="1"/>
      <p:bldP spid="50" grpId="2" animBg="1"/>
      <p:bldP spid="52" grpId="0" animBg="1"/>
      <p:bldP spid="52" grpId="1" animBg="1"/>
      <p:bldP spid="52" grpId="2" animBg="1"/>
      <p:bldP spid="53" grpId="0" animBg="1"/>
      <p:bldP spid="53" grpId="1" animBg="1"/>
      <p:bldP spid="53" grpId="2" animBg="1"/>
      <p:bldP spid="55" grpId="0" animBg="1"/>
      <p:bldP spid="55" grpId="1" animBg="1"/>
      <p:bldP spid="55" grpId="2" animBg="1"/>
      <p:bldP spid="56" grpId="0" build="p"/>
      <p:bldP spid="56" grpId="1" build="allAtOnce"/>
      <p:bldP spid="3" grpId="0" animBg="1"/>
      <p:bldP spid="42" grpId="0" animBg="1"/>
      <p:bldP spid="43" grpId="0" animBg="1"/>
      <p:bldP spid="7" grpId="0" animBg="1"/>
      <p:bldP spid="57" grpId="0" animBg="1"/>
      <p:bldP spid="6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408452" y="977326"/>
            <a:ext cx="3484027" cy="3039302"/>
          </a:xfrm>
          <a:prstGeom prst="rect">
            <a:avLst/>
          </a:prstGeom>
        </p:spPr>
      </p:pic>
      <p:sp>
        <p:nvSpPr>
          <p:cNvPr id="17" name="Title 1"/>
          <p:cNvSpPr txBox="1">
            <a:spLocks/>
          </p:cNvSpPr>
          <p:nvPr/>
        </p:nvSpPr>
        <p:spPr>
          <a:xfrm>
            <a:off x="1889568" y="-13426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Techniques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711" y="853599"/>
            <a:ext cx="3238500" cy="3362325"/>
          </a:xfrm>
          <a:prstGeom prst="rect">
            <a:avLst/>
          </a:prstGeom>
        </p:spPr>
      </p:pic>
      <p:sp>
        <p:nvSpPr>
          <p:cNvPr id="43" name="TextBox 42"/>
          <p:cNvSpPr txBox="1"/>
          <p:nvPr/>
        </p:nvSpPr>
        <p:spPr>
          <a:xfrm>
            <a:off x="65843" y="4258638"/>
            <a:ext cx="7236296"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10: </a:t>
            </a:r>
            <a:r>
              <a:rPr lang="en-US" sz="1200" dirty="0" smtClean="0">
                <a:latin typeface="Times New Roman" charset="0"/>
                <a:ea typeface="Times New Roman" charset="0"/>
                <a:cs typeface="Times New Roman" charset="0"/>
              </a:rPr>
              <a:t>Hierarchy of convex optimization problems.</a:t>
            </a:r>
            <a:endParaRPr lang="en-US" sz="1200" dirty="0">
              <a:latin typeface="Times New Roman" charset="0"/>
              <a:ea typeface="Times New Roman" charset="0"/>
              <a:cs typeface="Times New Roman" charset="0"/>
            </a:endParaRPr>
          </a:p>
        </p:txBody>
      </p:sp>
      <p:sp>
        <p:nvSpPr>
          <p:cNvPr id="44" name="Content Placeholder 2"/>
          <p:cNvSpPr txBox="1">
            <a:spLocks/>
          </p:cNvSpPr>
          <p:nvPr/>
        </p:nvSpPr>
        <p:spPr>
          <a:xfrm>
            <a:off x="5652120" y="1959110"/>
            <a:ext cx="2719327" cy="782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smtClean="0">
                <a:latin typeface="Times New Roman" panose="02020603050405020304" pitchFamily="18" charset="0"/>
                <a:cs typeface="Times New Roman" panose="02020603050405020304" pitchFamily="18" charset="0"/>
              </a:rPr>
              <a:t>Second Order </a:t>
            </a:r>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endParaRPr lang="nl-NL" sz="20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203848" y="2113784"/>
            <a:ext cx="792088" cy="6210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3995936" y="2113784"/>
            <a:ext cx="1800200" cy="3105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47913" y="4166304"/>
            <a:ext cx="3554307"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11: </a:t>
            </a:r>
            <a:r>
              <a:rPr lang="en-US" sz="1200" dirty="0" smtClean="0">
                <a:latin typeface="Times New Roman" panose="02020603050405020304" pitchFamily="18" charset="0"/>
                <a:cs typeface="Times New Roman" panose="02020603050405020304" pitchFamily="18" charset="0"/>
              </a:rPr>
              <a:t>Second </a:t>
            </a:r>
            <a:r>
              <a:rPr lang="en-US" sz="1200" dirty="0">
                <a:latin typeface="Times New Roman" panose="02020603050405020304" pitchFamily="18" charset="0"/>
                <a:cs typeface="Times New Roman" panose="02020603050405020304" pitchFamily="18" charset="0"/>
              </a:rPr>
              <a:t>order cone boundary. It represents a filled cone.</a:t>
            </a:r>
            <a:endParaRPr lang="en-US" sz="1200" dirty="0">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44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4" grpId="1" build="allAtOnce"/>
      <p:bldP spid="3"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err="1" smtClean="0">
                <a:latin typeface="Times New Roman" charset="0"/>
                <a:ea typeface="Times New Roman" charset="0"/>
                <a:cs typeface="Times New Roman" charset="0"/>
              </a:rPr>
              <a:t>Linearise</a:t>
            </a:r>
            <a:r>
              <a:rPr lang="en-US" sz="2000" dirty="0" smtClean="0">
                <a:latin typeface="Times New Roman" charset="0"/>
                <a:ea typeface="Times New Roman" charset="0"/>
                <a:cs typeface="Times New Roman" charset="0"/>
              </a:rPr>
              <a:t> </a:t>
            </a:r>
            <a:r>
              <a:rPr lang="en-US" sz="2000" dirty="0" err="1" smtClean="0">
                <a:latin typeface="Times New Roman" charset="0"/>
                <a:ea typeface="Times New Roman" charset="0"/>
                <a:cs typeface="Times New Roman" charset="0"/>
              </a:rPr>
              <a:t>nonconvexities</a:t>
            </a:r>
            <a:r>
              <a:rPr lang="en-US" sz="2000" dirty="0" smtClean="0">
                <a:latin typeface="Times New Roman" charset="0"/>
                <a:ea typeface="Times New Roman" charset="0"/>
                <a:cs typeface="Times New Roman" charset="0"/>
              </a:rPr>
              <a:t> in the dynamics and constraints about a solution state from previous iteration</a:t>
            </a:r>
          </a:p>
          <a:p>
            <a:r>
              <a:rPr lang="en-US" sz="2000" dirty="0" err="1" smtClean="0">
                <a:latin typeface="Times New Roman" charset="0"/>
                <a:ea typeface="Times New Roman" charset="0"/>
                <a:cs typeface="Times New Roman" charset="0"/>
              </a:rPr>
              <a:t>Discretise</a:t>
            </a:r>
            <a:r>
              <a:rPr lang="en-US" sz="2000" dirty="0" smtClean="0">
                <a:latin typeface="Times New Roman" charset="0"/>
                <a:ea typeface="Times New Roman" charset="0"/>
                <a:cs typeface="Times New Roman" charset="0"/>
              </a:rPr>
              <a:t> the dynamics at every iteration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7" name="Title 1"/>
          <p:cNvSpPr txBox="1">
            <a:spLocks/>
          </p:cNvSpPr>
          <p:nvPr/>
        </p:nvSpPr>
        <p:spPr>
          <a:xfrm>
            <a:off x="1907704"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4"/>
          <a:stretch>
            <a:fillRect/>
          </a:stretch>
        </p:blipFill>
        <p:spPr>
          <a:xfrm>
            <a:off x="4598565" y="795798"/>
            <a:ext cx="4334657" cy="2545840"/>
          </a:xfrm>
          <a:prstGeom prst="rect">
            <a:avLst/>
          </a:prstGeom>
        </p:spPr>
      </p:pic>
      <p:sp>
        <p:nvSpPr>
          <p:cNvPr id="14" name="TextBox 13"/>
          <p:cNvSpPr txBox="1"/>
          <p:nvPr/>
        </p:nvSpPr>
        <p:spPr>
          <a:xfrm>
            <a:off x="3779912" y="328326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12: Non-linear function f1 </a:t>
            </a:r>
            <a:r>
              <a:rPr lang="en-US" sz="1200" dirty="0" err="1" smtClean="0">
                <a:latin typeface="Times New Roman" charset="0"/>
                <a:ea typeface="Times New Roman" charset="0"/>
                <a:cs typeface="Times New Roman" charset="0"/>
              </a:rPr>
              <a:t>linearised</a:t>
            </a:r>
            <a:r>
              <a:rPr lang="en-US" sz="1200" dirty="0" smtClean="0">
                <a:latin typeface="Times New Roman" charset="0"/>
                <a:ea typeface="Times New Roman" charset="0"/>
                <a:cs typeface="Times New Roman" charset="0"/>
              </a:rPr>
              <a:t> to first order f2 at x=1.</a:t>
            </a:r>
            <a:endParaRPr lang="en-US" sz="1200" dirty="0">
              <a:latin typeface="Times New Roman" charset="0"/>
              <a:ea typeface="Times New Roman" charset="0"/>
              <a:cs typeface="Times New Roman" charset="0"/>
            </a:endParaRPr>
          </a:p>
        </p:txBody>
      </p:sp>
      <p:sp>
        <p:nvSpPr>
          <p:cNvPr id="15" name="Content Placeholder 2"/>
          <p:cNvSpPr txBox="1">
            <a:spLocks/>
          </p:cNvSpPr>
          <p:nvPr/>
        </p:nvSpPr>
        <p:spPr>
          <a:xfrm>
            <a:off x="1924804" y="981521"/>
            <a:ext cx="2673761"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Effects of </a:t>
            </a:r>
            <a:r>
              <a:rPr lang="en-US" sz="2000" dirty="0" err="1" smtClean="0">
                <a:latin typeface="Times New Roman" charset="0"/>
                <a:ea typeface="Times New Roman" charset="0"/>
                <a:cs typeface="Times New Roman" charset="0"/>
              </a:rPr>
              <a:t>linearisation</a:t>
            </a:r>
            <a:endParaRPr lang="en-US" sz="20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Artificial infeasibility</a:t>
            </a:r>
          </a:p>
          <a:p>
            <a:pPr lvl="1"/>
            <a:r>
              <a:rPr lang="en-US" sz="1600" dirty="0" smtClean="0">
                <a:latin typeface="Times New Roman" charset="0"/>
                <a:ea typeface="Times New Roman" charset="0"/>
                <a:cs typeface="Times New Roman" charset="0"/>
              </a:rPr>
              <a:t>Unboundedness</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6" name="Content Placeholder 2"/>
          <p:cNvSpPr txBox="1">
            <a:spLocks/>
          </p:cNvSpPr>
          <p:nvPr/>
        </p:nvSpPr>
        <p:spPr>
          <a:xfrm>
            <a:off x="1991139" y="2622986"/>
            <a:ext cx="2690861" cy="26959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Solutions to artificial infeasibility and unboundedness</a:t>
            </a:r>
          </a:p>
          <a:p>
            <a:pPr lvl="1"/>
            <a:r>
              <a:rPr lang="en-US" sz="1600" dirty="0" smtClean="0">
                <a:latin typeface="Times New Roman" charset="0"/>
                <a:ea typeface="Times New Roman" charset="0"/>
                <a:cs typeface="Times New Roman" charset="0"/>
              </a:rPr>
              <a:t>Virtual controls</a:t>
            </a:r>
          </a:p>
          <a:p>
            <a:pPr lvl="1"/>
            <a:r>
              <a:rPr lang="en-US" sz="1600" dirty="0" smtClean="0">
                <a:latin typeface="Times New Roman" charset="0"/>
                <a:ea typeface="Times New Roman" charset="0"/>
                <a:cs typeface="Times New Roman" charset="0"/>
              </a:rPr>
              <a:t>Trust Region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35" name="Oval 34"/>
          <p:cNvSpPr/>
          <p:nvPr/>
        </p:nvSpPr>
        <p:spPr>
          <a:xfrm>
            <a:off x="4932040" y="1890188"/>
            <a:ext cx="2232248" cy="145145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endCxn id="35" idx="2"/>
          </p:cNvCxnSpPr>
          <p:nvPr/>
        </p:nvCxnSpPr>
        <p:spPr>
          <a:xfrm>
            <a:off x="4113569" y="2396701"/>
            <a:ext cx="818471" cy="219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446049" y="2556270"/>
            <a:ext cx="639688" cy="37209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3891742" y="2131653"/>
            <a:ext cx="2647987" cy="479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41" idx="4"/>
          </p:cNvCxnSpPr>
          <p:nvPr/>
        </p:nvCxnSpPr>
        <p:spPr>
          <a:xfrm flipV="1">
            <a:off x="4113569" y="2928364"/>
            <a:ext cx="2652324" cy="858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35" idx="4"/>
          </p:cNvCxnSpPr>
          <p:nvPr/>
        </p:nvCxnSpPr>
        <p:spPr>
          <a:xfrm flipV="1">
            <a:off x="3915862" y="3341638"/>
            <a:ext cx="2132302" cy="75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2066496" y="1935292"/>
            <a:ext cx="6882058" cy="26959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Virtual Controls       Artificial state        Prevent Infeasibility  </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Trust Region Radius       Bound on state and controls </a:t>
            </a:r>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cxnSp>
        <p:nvCxnSpPr>
          <p:cNvPr id="5" name="Straight Arrow Connector 4"/>
          <p:cNvCxnSpPr/>
          <p:nvPr/>
        </p:nvCxnSpPr>
        <p:spPr>
          <a:xfrm>
            <a:off x="4167970" y="2176383"/>
            <a:ext cx="3809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109134" y="2160400"/>
            <a:ext cx="3809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632337" y="2478355"/>
            <a:ext cx="3809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7"/>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2"/>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6">
                                            <p:txEl>
                                              <p:pRg st="0" end="0"/>
                                            </p:txEl>
                                          </p:spTgt>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6">
                                            <p:txEl>
                                              <p:pRg st="1" end="1"/>
                                            </p:txEl>
                                          </p:spTgt>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6">
                                            <p:txEl>
                                              <p:pRg st="2" end="2"/>
                                            </p:txEl>
                                          </p:spTgt>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
                                            <p:txEl>
                                              <p:pRg st="0" end="0"/>
                                            </p:txEl>
                                          </p:spTgt>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
                                            <p:txEl>
                                              <p:pRg st="1" end="1"/>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
                                            <p:txEl>
                                              <p:pRg st="2" end="2"/>
                                            </p:txEl>
                                          </p:spTgt>
                                        </p:tgtEl>
                                        <p:attrNameLst>
                                          <p:attrName>style.visibility</p:attrName>
                                        </p:attrNameLst>
                                      </p:cBhvr>
                                      <p:to>
                                        <p:strVal val="hidden"/>
                                      </p:to>
                                    </p:set>
                                  </p:childTnLst>
                                </p:cTn>
                              </p:par>
                              <p:par>
                                <p:cTn id="93" presetID="1" presetClass="exit" presetSubtype="0" fill="hold" grpId="2" nodeType="withEffect">
                                  <p:stCondLst>
                                    <p:cond delay="0"/>
                                  </p:stCondLst>
                                  <p:childTnLst>
                                    <p:set>
                                      <p:cBhvr>
                                        <p:cTn id="94" dur="1" fill="hold">
                                          <p:stCondLst>
                                            <p:cond delay="0"/>
                                          </p:stCondLst>
                                        </p:cTn>
                                        <p:tgtEl>
                                          <p:spTgt spid="1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5">
                                            <p:txEl>
                                              <p:pRg st="1" end="1"/>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4" grpId="1"/>
      <p:bldP spid="14" grpId="2"/>
      <p:bldP spid="15" grpId="0" build="p"/>
      <p:bldP spid="15" grpId="1" build="allAtOnce"/>
      <p:bldP spid="16" grpId="0" build="p"/>
      <p:bldP spid="16" grpId="1" build="allAtOnce"/>
      <p:bldP spid="35" grpId="0" animBg="1"/>
      <p:bldP spid="35" grpId="1" animBg="1"/>
      <p:bldP spid="41" grpId="0" animBg="1"/>
      <p:bldP spid="41" grpId="1" animBg="1"/>
      <p:bldP spid="2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382" y="1292905"/>
            <a:ext cx="6699780" cy="3461661"/>
          </a:xfrm>
        </p:spPr>
        <p:txBody>
          <a:bodyPr>
            <a:normAutofit/>
          </a:bodyPr>
          <a:lstStyle/>
          <a:p>
            <a:r>
              <a:rPr lang="en-US" sz="2000" dirty="0" smtClean="0">
                <a:latin typeface="Times New Roman" charset="0"/>
                <a:ea typeface="Times New Roman" charset="0"/>
                <a:cs typeface="Times New Roman" charset="0"/>
              </a:rPr>
              <a:t>Trust region becomes a hard constraint.</a:t>
            </a:r>
          </a:p>
          <a:p>
            <a:pPr lvl="1"/>
            <a:r>
              <a:rPr lang="en-US" sz="1600" dirty="0">
                <a:latin typeface="Times New Roman" charset="0"/>
                <a:ea typeface="Times New Roman" charset="0"/>
                <a:cs typeface="Times New Roman" charset="0"/>
              </a:rPr>
              <a:t>TRR small &amp; Poor </a:t>
            </a:r>
            <a:r>
              <a:rPr lang="en-US" sz="1600" dirty="0" err="1" smtClean="0">
                <a:latin typeface="Times New Roman" charset="0"/>
                <a:ea typeface="Times New Roman" charset="0"/>
                <a:cs typeface="Times New Roman" charset="0"/>
              </a:rPr>
              <a:t>Initialisation</a:t>
            </a:r>
            <a:r>
              <a:rPr lang="en-US" sz="1600" dirty="0" smtClean="0">
                <a:latin typeface="Times New Roman" charset="0"/>
                <a:ea typeface="Times New Roman" charset="0"/>
                <a:cs typeface="Times New Roman" charset="0"/>
              </a:rPr>
              <a:t> 	    Infeasibility</a:t>
            </a:r>
          </a:p>
          <a:p>
            <a:pPr lvl="1"/>
            <a:r>
              <a:rPr lang="en-US" sz="1600" dirty="0">
                <a:latin typeface="Times New Roman" charset="0"/>
                <a:ea typeface="Times New Roman" charset="0"/>
                <a:cs typeface="Times New Roman" charset="0"/>
              </a:rPr>
              <a:t>TRR </a:t>
            </a:r>
            <a:r>
              <a:rPr lang="en-US" sz="1600" dirty="0" smtClean="0">
                <a:latin typeface="Times New Roman" charset="0"/>
                <a:ea typeface="Times New Roman" charset="0"/>
                <a:cs typeface="Times New Roman" charset="0"/>
              </a:rPr>
              <a:t>large          </a:t>
            </a:r>
            <a:r>
              <a:rPr lang="en-US" sz="1600" dirty="0" err="1" smtClean="0">
                <a:latin typeface="Times New Roman" charset="0"/>
                <a:ea typeface="Times New Roman" charset="0"/>
                <a:cs typeface="Times New Roman" charset="0"/>
              </a:rPr>
              <a:t>Linearisation</a:t>
            </a:r>
            <a:r>
              <a:rPr lang="en-US" sz="1600" dirty="0" smtClean="0">
                <a:latin typeface="Times New Roman" charset="0"/>
                <a:ea typeface="Times New Roman" charset="0"/>
                <a:cs typeface="Times New Roman" charset="0"/>
              </a:rPr>
              <a:t> error </a:t>
            </a:r>
          </a:p>
          <a:p>
            <a:pPr lvl="1"/>
            <a:endParaRPr lang="en-US" sz="16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Dynamic </a:t>
            </a:r>
            <a:r>
              <a:rPr lang="en-US" sz="2000" dirty="0">
                <a:latin typeface="Times New Roman" charset="0"/>
                <a:ea typeface="Times New Roman" charset="0"/>
                <a:cs typeface="Times New Roman" charset="0"/>
              </a:rPr>
              <a:t>penalty to make it a soft constraint</a:t>
            </a:r>
            <a:r>
              <a:rPr lang="en-US" sz="2000" dirty="0" smtClean="0">
                <a:latin typeface="Times New Roman" charset="0"/>
                <a:ea typeface="Times New Roman" charset="0"/>
                <a:cs typeface="Times New Roman" charset="0"/>
              </a:rPr>
              <a:t>.</a:t>
            </a:r>
          </a:p>
          <a:p>
            <a:pPr marL="0" indent="0">
              <a:buNone/>
            </a:pPr>
            <a:endParaRPr lang="en-US" sz="2000" dirty="0" smtClean="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Dynamic Successive </a:t>
            </a:r>
            <a:r>
              <a:rPr lang="en-US" sz="2000" dirty="0" smtClean="0">
                <a:latin typeface="Times New Roman" charset="0"/>
                <a:ea typeface="Times New Roman" charset="0"/>
                <a:cs typeface="Times New Roman" charset="0"/>
              </a:rPr>
              <a:t>Convex </a:t>
            </a:r>
            <a:r>
              <a:rPr lang="en-US" sz="2000" dirty="0" err="1" smtClean="0">
                <a:latin typeface="Times New Roman" charset="0"/>
                <a:ea typeface="Times New Roman" charset="0"/>
                <a:cs typeface="Times New Roman" charset="0"/>
              </a:rPr>
              <a:t>Optimisation</a:t>
            </a:r>
            <a:endParaRPr lang="en-US" sz="2000" dirty="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Compare actual </a:t>
            </a:r>
            <a:r>
              <a:rPr lang="en-US" sz="1600" dirty="0">
                <a:latin typeface="Times New Roman" charset="0"/>
                <a:ea typeface="Times New Roman" charset="0"/>
                <a:cs typeface="Times New Roman" charset="0"/>
              </a:rPr>
              <a:t>non-linear cost with the linear </a:t>
            </a:r>
            <a:endParaRPr lang="en-US" sz="16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Evaluate quality of solution</a:t>
            </a:r>
          </a:p>
          <a:p>
            <a:pPr lvl="1"/>
            <a:r>
              <a:rPr lang="en-US" sz="1600" dirty="0" smtClean="0">
                <a:latin typeface="Times New Roman" charset="0"/>
                <a:ea typeface="Times New Roman" charset="0"/>
                <a:cs typeface="Times New Roman" charset="0"/>
              </a:rPr>
              <a:t>Redefine penalty weight on TRR</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7" name="Title 1"/>
          <p:cNvSpPr txBox="1">
            <a:spLocks/>
          </p:cNvSpPr>
          <p:nvPr/>
        </p:nvSpPr>
        <p:spPr>
          <a:xfrm>
            <a:off x="1907704"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Problems with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and its Solution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5" name="Content Placeholder 2"/>
          <p:cNvSpPr txBox="1">
            <a:spLocks/>
          </p:cNvSpPr>
          <p:nvPr/>
        </p:nvSpPr>
        <p:spPr>
          <a:xfrm>
            <a:off x="2564047" y="4097215"/>
            <a:ext cx="6472003" cy="23377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
        <p:nvSpPr>
          <p:cNvPr id="26" name="Content Placeholder 2"/>
          <p:cNvSpPr txBox="1">
            <a:spLocks/>
          </p:cNvSpPr>
          <p:nvPr/>
        </p:nvSpPr>
        <p:spPr>
          <a:xfrm>
            <a:off x="2336271" y="3986594"/>
            <a:ext cx="6472003" cy="1111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cxnSp>
        <p:nvCxnSpPr>
          <p:cNvPr id="4" name="Straight Arrow Connector 3"/>
          <p:cNvCxnSpPr/>
          <p:nvPr/>
        </p:nvCxnSpPr>
        <p:spPr>
          <a:xfrm>
            <a:off x="5724128" y="1807996"/>
            <a:ext cx="4320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23928" y="2113784"/>
            <a:ext cx="4320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5402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914313" y="2287588"/>
            <a:ext cx="8026617"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4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smtClean="0">
                <a:latin typeface="Times New Roman" panose="02020603050405020304" pitchFamily="18" charset="0"/>
                <a:cs typeface="Times New Roman" panose="02020603050405020304" pitchFamily="18" charset="0"/>
              </a:rPr>
              <a:t>sampling </a:t>
            </a:r>
            <a:r>
              <a:rPr lang="nl-NL" sz="4000" dirty="0" err="1">
                <a:latin typeface="Times New Roman" panose="02020603050405020304" pitchFamily="18" charset="0"/>
                <a:cs typeface="Times New Roman" panose="02020603050405020304" pitchFamily="18" charset="0"/>
              </a:rPr>
              <a:t>based</a:t>
            </a:r>
            <a:r>
              <a:rPr lang="nl-NL" sz="4000" dirty="0">
                <a:latin typeface="Times New Roman" panose="02020603050405020304" pitchFamily="18" charset="0"/>
                <a:cs typeface="Times New Roman" panose="02020603050405020304" pitchFamily="18" charset="0"/>
              </a:rPr>
              <a:t> model </a:t>
            </a:r>
            <a:r>
              <a:rPr lang="nl-NL" sz="4000" dirty="0" err="1">
                <a:latin typeface="Times New Roman" panose="02020603050405020304" pitchFamily="18" charset="0"/>
                <a:cs typeface="Times New Roman" panose="02020603050405020304" pitchFamily="18" charset="0"/>
              </a:rPr>
              <a:t>predictive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(SBMPO)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used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map </a:t>
            </a:r>
            <a:r>
              <a:rPr lang="nl-NL" sz="4000" dirty="0" err="1" smtClean="0">
                <a:latin typeface="Times New Roman" panose="02020603050405020304" pitchFamily="18" charset="0"/>
                <a:cs typeface="Times New Roman" panose="02020603050405020304" pitchFamily="18" charset="0"/>
              </a:rPr>
              <a:t>an</a:t>
            </a:r>
            <a:r>
              <a:rPr lang="nl-NL" sz="4000" dirty="0" smtClean="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asteroid</a:t>
            </a:r>
            <a:r>
              <a:rPr lang="nl-NL" sz="4000" dirty="0" smtClean="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autonomously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provide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 safe landmark </a:t>
            </a:r>
            <a:r>
              <a:rPr lang="nl-NL" sz="4000" dirty="0" err="1">
                <a:latin typeface="Times New Roman" panose="02020603050405020304" pitchFamily="18" charset="0"/>
                <a:cs typeface="Times New Roman" panose="02020603050405020304" pitchFamily="18" charset="0"/>
              </a:rPr>
              <a:t>for</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descent</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r>
              <a:rPr lang="nl-NL" sz="4000" dirty="0">
                <a:latin typeface="Times New Roman" panose="02020603050405020304" pitchFamily="18" charset="0"/>
                <a:cs typeface="Times New Roman" panose="02020603050405020304" pitchFamily="18" charset="0"/>
              </a:rPr>
              <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08940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36713" y="2334372"/>
            <a:ext cx="3089597" cy="2179913"/>
          </a:xfrm>
          <a:prstGeom prst="rect">
            <a:avLst/>
          </a:prstGeom>
        </p:spPr>
      </p:pic>
      <p:sp>
        <p:nvSpPr>
          <p:cNvPr id="17" name="Title 1"/>
          <p:cNvSpPr txBox="1">
            <a:spLocks/>
          </p:cNvSpPr>
          <p:nvPr/>
        </p:nvSpPr>
        <p:spPr>
          <a:xfrm>
            <a:off x="1907704" y="-45936"/>
            <a:ext cx="7090513" cy="1113810"/>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Sampling Based Model Predictive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5"/>
          <a:stretch>
            <a:fillRect/>
          </a:stretch>
        </p:blipFill>
        <p:spPr>
          <a:xfrm>
            <a:off x="2771800" y="936755"/>
            <a:ext cx="5644506" cy="1142182"/>
          </a:xfrm>
          <a:prstGeom prst="rect">
            <a:avLst/>
          </a:prstGeom>
        </p:spPr>
      </p:pic>
      <p:sp>
        <p:nvSpPr>
          <p:cNvPr id="3" name="Content Placeholder 2"/>
          <p:cNvSpPr>
            <a:spLocks noGrp="1"/>
          </p:cNvSpPr>
          <p:nvPr>
            <p:ph idx="1"/>
          </p:nvPr>
        </p:nvSpPr>
        <p:spPr>
          <a:xfrm>
            <a:off x="1789753" y="2560333"/>
            <a:ext cx="3591759" cy="1863797"/>
          </a:xfrm>
        </p:spPr>
        <p:txBody>
          <a:bodyPr>
            <a:normAutofit/>
          </a:bodyPr>
          <a:lstStyle/>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26" name="TextBox 25"/>
          <p:cNvSpPr txBox="1"/>
          <p:nvPr/>
        </p:nvSpPr>
        <p:spPr>
          <a:xfrm>
            <a:off x="3617316" y="4509413"/>
            <a:ext cx="3528392"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14: State transition graph for moving from initial to final state</a:t>
            </a:r>
            <a:endParaRPr lang="en-US" sz="1200" dirty="0">
              <a:latin typeface="Times New Roman" charset="0"/>
              <a:ea typeface="Times New Roman" charset="0"/>
              <a:cs typeface="Times New Roman" charset="0"/>
            </a:endParaRPr>
          </a:p>
        </p:txBody>
      </p:sp>
      <p:sp>
        <p:nvSpPr>
          <p:cNvPr id="27" name="TextBox 26"/>
          <p:cNvSpPr txBox="1"/>
          <p:nvPr/>
        </p:nvSpPr>
        <p:spPr>
          <a:xfrm>
            <a:off x="3072085" y="1984898"/>
            <a:ext cx="5112567"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13: Sampling based motion planning flowchart</a:t>
            </a:r>
            <a:endParaRPr lang="en-US" sz="1200" dirty="0">
              <a:latin typeface="Times New Roman" charset="0"/>
              <a:ea typeface="Times New Roman" charset="0"/>
              <a:cs typeface="Times New Roman" charset="0"/>
            </a:endParaRPr>
          </a:p>
        </p:txBody>
      </p: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169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259632" y="1858963"/>
            <a:ext cx="7090513" cy="857250"/>
          </a:xfrm>
        </p:spPr>
        <p:txBody>
          <a:bodyPr>
            <a:normAutofit/>
          </a:bodyPr>
          <a:lstStyle/>
          <a:p>
            <a:pPr algn="ctr"/>
            <a:r>
              <a:rPr lang="en-US" sz="4000" dirty="0" smtClean="0">
                <a:latin typeface="Times New Roman" charset="0"/>
                <a:ea typeface="Times New Roman" charset="0"/>
                <a:cs typeface="Times New Roman" charset="0"/>
              </a:rPr>
              <a:t>Simulator Setup</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4451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Simulator Architecture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77" y="483518"/>
            <a:ext cx="5239968" cy="4231030"/>
          </a:xfrm>
          <a:prstGeom prst="rect">
            <a:avLst/>
          </a:prstGeom>
        </p:spPr>
      </p:pic>
      <p:sp>
        <p:nvSpPr>
          <p:cNvPr id="16" name="TextBox 15"/>
          <p:cNvSpPr txBox="1"/>
          <p:nvPr/>
        </p:nvSpPr>
        <p:spPr>
          <a:xfrm>
            <a:off x="2267744" y="471454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15: Simulator Architecture for Descent Guidance</a:t>
            </a:r>
            <a:endParaRPr lang="en-US" sz="1200" dirty="0">
              <a:latin typeface="Times New Roman" charset="0"/>
              <a:ea typeface="Times New Roman" charset="0"/>
              <a:cs typeface="Times New Roman" charset="0"/>
            </a:endParaRPr>
          </a:p>
        </p:txBody>
      </p:sp>
      <p:sp>
        <p:nvSpPr>
          <p:cNvPr id="2" name="Oval 1"/>
          <p:cNvSpPr/>
          <p:nvPr/>
        </p:nvSpPr>
        <p:spPr>
          <a:xfrm>
            <a:off x="5220072" y="1954238"/>
            <a:ext cx="864021"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084093" y="896536"/>
            <a:ext cx="1080195"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173665" y="165821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491880" y="2859088"/>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879067" y="76019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3069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22911" y="580046"/>
            <a:ext cx="6912768" cy="2153727"/>
          </a:xfrm>
          <a:prstGeom prst="rect">
            <a:avLst/>
          </a:prstGeom>
        </p:spPr>
      </p:pic>
      <p:pic>
        <p:nvPicPr>
          <p:cNvPr id="4" name="Picture 3"/>
          <p:cNvPicPr>
            <a:picLocks noChangeAspect="1"/>
          </p:cNvPicPr>
          <p:nvPr/>
        </p:nvPicPr>
        <p:blipFill>
          <a:blip r:embed="rId4"/>
          <a:stretch>
            <a:fillRect/>
          </a:stretch>
        </p:blipFill>
        <p:spPr>
          <a:xfrm>
            <a:off x="3032186" y="3519355"/>
            <a:ext cx="4818630" cy="1527570"/>
          </a:xfrm>
          <a:prstGeom prst="rect">
            <a:avLst/>
          </a:prstGeom>
        </p:spPr>
      </p:pic>
      <p:pic>
        <p:nvPicPr>
          <p:cNvPr id="5" name="Picture 4"/>
          <p:cNvPicPr>
            <a:picLocks noChangeAspect="1"/>
          </p:cNvPicPr>
          <p:nvPr/>
        </p:nvPicPr>
        <p:blipFill>
          <a:blip r:embed="rId5"/>
          <a:stretch>
            <a:fillRect/>
          </a:stretch>
        </p:blipFill>
        <p:spPr>
          <a:xfrm>
            <a:off x="3690383" y="454124"/>
            <a:ext cx="3433763" cy="2586038"/>
          </a:xfrm>
          <a:prstGeom prst="rect">
            <a:avLst/>
          </a:prstGeom>
        </p:spPr>
      </p:pic>
      <p:sp>
        <p:nvSpPr>
          <p:cNvPr id="15" name="TextBox 14"/>
          <p:cNvSpPr txBox="1"/>
          <p:nvPr/>
        </p:nvSpPr>
        <p:spPr>
          <a:xfrm>
            <a:off x="2072092" y="2670644"/>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16: Polyhedron asteroid models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Itokawa and Comet 67P (left to right). (not to scale)</a:t>
            </a:r>
            <a:endParaRPr lang="en-US" sz="1200" dirty="0">
              <a:latin typeface="Times New Roman" charset="0"/>
              <a:ea typeface="Times New Roman" charset="0"/>
              <a:cs typeface="Times New Roman" charset="0"/>
            </a:endParaRPr>
          </a:p>
        </p:txBody>
      </p:sp>
      <p:sp>
        <p:nvSpPr>
          <p:cNvPr id="16" name="TextBox 15"/>
          <p:cNvSpPr txBox="1"/>
          <p:nvPr/>
        </p:nvSpPr>
        <p:spPr>
          <a:xfrm>
            <a:off x="2116868" y="3333948"/>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1: </a:t>
            </a:r>
            <a:r>
              <a:rPr lang="en-US" sz="1200" dirty="0">
                <a:latin typeface="Times New Roman" charset="0"/>
                <a:ea typeface="Times New Roman" charset="0"/>
                <a:cs typeface="Times New Roman" charset="0"/>
              </a:rPr>
              <a:t>Itokawa polyhedron files and their CPU time for </a:t>
            </a:r>
            <a:r>
              <a:rPr lang="en-US" sz="1200" dirty="0" smtClean="0">
                <a:latin typeface="Times New Roman" charset="0"/>
                <a:ea typeface="Times New Roman" charset="0"/>
                <a:cs typeface="Times New Roman" charset="0"/>
              </a:rPr>
              <a:t>computation</a:t>
            </a:r>
            <a:endParaRPr lang="en-US" sz="1200" dirty="0">
              <a:latin typeface="Times New Roman" charset="0"/>
              <a:ea typeface="Times New Roman" charset="0"/>
              <a:cs typeface="Times New Roman" charset="0"/>
            </a:endParaRPr>
          </a:p>
        </p:txBody>
      </p:sp>
      <p:sp>
        <p:nvSpPr>
          <p:cNvPr id="26" name="TextBox 25"/>
          <p:cNvSpPr txBox="1"/>
          <p:nvPr/>
        </p:nvSpPr>
        <p:spPr>
          <a:xfrm>
            <a:off x="1996505" y="2919180"/>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t>
            </a:r>
            <a:r>
              <a:rPr lang="en-US" sz="1200" dirty="0">
                <a:latin typeface="Times New Roman" charset="0"/>
                <a:ea typeface="Times New Roman" charset="0"/>
                <a:cs typeface="Times New Roman" charset="0"/>
              </a:rPr>
              <a:t>Accuracy of computed polyhedron gravity compared to CPU computational time for 50 nodes and 10 iterations.</a:t>
            </a:r>
          </a:p>
        </p:txBody>
      </p:sp>
      <p:sp>
        <p:nvSpPr>
          <p:cNvPr id="3" name="Oval 2"/>
          <p:cNvSpPr/>
          <p:nvPr/>
        </p:nvSpPr>
        <p:spPr>
          <a:xfrm>
            <a:off x="3211020" y="3880700"/>
            <a:ext cx="4392488" cy="47399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3" idx="0"/>
          </p:cNvCxnSpPr>
          <p:nvPr/>
        </p:nvCxnSpPr>
        <p:spPr>
          <a:xfrm flipH="1" flipV="1">
            <a:off x="4211960" y="2426099"/>
            <a:ext cx="1195304" cy="1454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7450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16" grpId="0"/>
      <p:bldP spid="26"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585" y="-172279"/>
            <a:ext cx="7090513" cy="857250"/>
          </a:xfrm>
        </p:spPr>
        <p:txBody>
          <a:bodyPr>
            <a:normAutofit/>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Why </a:t>
            </a:r>
            <a:r>
              <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steroids?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1" y="1066340"/>
            <a:ext cx="3520682" cy="194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p:cNvPicPr>
            <a:picLocks noChangeAspect="1"/>
          </p:cNvPicPr>
          <p:nvPr/>
        </p:nvPicPr>
        <p:blipFill rotWithShape="1">
          <a:blip r:embed="rId4"/>
          <a:srcRect b="37611"/>
          <a:stretch/>
        </p:blipFill>
        <p:spPr>
          <a:xfrm>
            <a:off x="5505543" y="711150"/>
            <a:ext cx="3410879" cy="2658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rotWithShape="1">
          <a:blip r:embed="rId5"/>
          <a:srcRect b="64874"/>
          <a:stretch/>
        </p:blipFill>
        <p:spPr>
          <a:xfrm>
            <a:off x="2752095" y="3506770"/>
            <a:ext cx="5224135" cy="12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9"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12975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Additional Asteroid Models for Mapping</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783462"/>
            <a:ext cx="6454414" cy="38655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841364"/>
            <a:ext cx="4997382" cy="3339648"/>
          </a:xfrm>
          <a:prstGeom prst="rect">
            <a:avLst/>
          </a:prstGeom>
        </p:spPr>
      </p:pic>
      <p:sp>
        <p:nvSpPr>
          <p:cNvPr id="14" name="TextBox 13"/>
          <p:cNvSpPr txBox="1"/>
          <p:nvPr/>
        </p:nvSpPr>
        <p:spPr>
          <a:xfrm>
            <a:off x="1862010" y="4621547"/>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 priori landmark map for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2000 landmarks with varied number of landmarks per polyhedron.</a:t>
            </a:r>
            <a:endParaRPr lang="en-US" sz="1200" dirty="0">
              <a:latin typeface="Times New Roman" charset="0"/>
              <a:ea typeface="Times New Roman" charset="0"/>
              <a:cs typeface="Times New Roman" charset="0"/>
            </a:endParaRPr>
          </a:p>
        </p:txBody>
      </p:sp>
      <p:sp>
        <p:nvSpPr>
          <p:cNvPr id="15" name="TextBox 14"/>
          <p:cNvSpPr txBox="1"/>
          <p:nvPr/>
        </p:nvSpPr>
        <p:spPr>
          <a:xfrm>
            <a:off x="1962270" y="4187299"/>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18: Illumination model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based on ephemerides data and surface </a:t>
            </a:r>
            <a:r>
              <a:rPr lang="en-US" sz="1200" dirty="0" err="1" smtClean="0">
                <a:latin typeface="Times New Roman" charset="0"/>
                <a:ea typeface="Times New Roman" charset="0"/>
                <a:cs typeface="Times New Roman" charset="0"/>
              </a:rPr>
              <a:t>normals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94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915816" y="556508"/>
            <a:ext cx="5253169" cy="2131599"/>
          </a:xfrm>
          <a:prstGeom prst="rect">
            <a:avLst/>
          </a:prstGeom>
        </p:spPr>
      </p:pic>
      <p:pic>
        <p:nvPicPr>
          <p:cNvPr id="4" name="Picture 3"/>
          <p:cNvPicPr>
            <a:picLocks noChangeAspect="1"/>
          </p:cNvPicPr>
          <p:nvPr/>
        </p:nvPicPr>
        <p:blipFill>
          <a:blip r:embed="rId4"/>
          <a:stretch>
            <a:fillRect/>
          </a:stretch>
        </p:blipFill>
        <p:spPr>
          <a:xfrm>
            <a:off x="4325475" y="2615921"/>
            <a:ext cx="2374197" cy="2101059"/>
          </a:xfrm>
          <a:prstGeom prst="rect">
            <a:avLst/>
          </a:prstGeom>
        </p:spPr>
      </p:pic>
      <p:sp>
        <p:nvSpPr>
          <p:cNvPr id="15" name="TextBox 14"/>
          <p:cNvSpPr txBox="1"/>
          <p:nvPr/>
        </p:nvSpPr>
        <p:spPr>
          <a:xfrm>
            <a:off x="2269961" y="2464525"/>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19: </a:t>
            </a:r>
            <a:r>
              <a:rPr lang="en-US" sz="1200" smtClean="0">
                <a:latin typeface="Times New Roman" charset="0"/>
                <a:ea typeface="Times New Roman" charset="0"/>
                <a:cs typeface="Times New Roman" charset="0"/>
              </a:rPr>
              <a:t>Rosetta simplified polyhedron </a:t>
            </a:r>
            <a:r>
              <a:rPr lang="en-US" sz="1200" dirty="0" smtClean="0">
                <a:latin typeface="Times New Roman" charset="0"/>
                <a:ea typeface="Times New Roman" charset="0"/>
                <a:cs typeface="Times New Roman" charset="0"/>
              </a:rPr>
              <a:t>structure.</a:t>
            </a:r>
            <a:endParaRPr lang="en-US" sz="1200" dirty="0">
              <a:latin typeface="Times New Roman" charset="0"/>
              <a:ea typeface="Times New Roman" charset="0"/>
              <a:cs typeface="Times New Roman" charset="0"/>
            </a:endParaRPr>
          </a:p>
        </p:txBody>
      </p:sp>
      <p:sp>
        <p:nvSpPr>
          <p:cNvPr id="16" name="TextBox 15"/>
          <p:cNvSpPr txBox="1"/>
          <p:nvPr/>
        </p:nvSpPr>
        <p:spPr>
          <a:xfrm>
            <a:off x="4015504" y="4637543"/>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20: Rosetta with folded solar arrays </a:t>
            </a:r>
          </a:p>
          <a:p>
            <a:pPr algn="ctr"/>
            <a:r>
              <a:rPr lang="en-US" sz="1200" dirty="0" smtClean="0">
                <a:latin typeface="Times New Roman" charset="0"/>
                <a:ea typeface="Times New Roman" charset="0"/>
                <a:cs typeface="Times New Roman" charset="0"/>
              </a:rPr>
              <a:t>simplified polyhedron structure.</a:t>
            </a:r>
            <a:endParaRPr lang="en-US" sz="1200" dirty="0">
              <a:latin typeface="Times New Roman" charset="0"/>
              <a:ea typeface="Times New Roman" charset="0"/>
              <a:cs typeface="Times New Roman" charset="0"/>
            </a:endParaRPr>
          </a:p>
        </p:txBody>
      </p: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7859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96156"/>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Gravity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842" y="958688"/>
            <a:ext cx="3456384" cy="28723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113" y="917505"/>
            <a:ext cx="3506021" cy="2954671"/>
          </a:xfrm>
          <a:prstGeom prst="rect">
            <a:avLst/>
          </a:prstGeom>
        </p:spPr>
      </p:pic>
      <p:sp>
        <p:nvSpPr>
          <p:cNvPr id="14" name="TextBox 13"/>
          <p:cNvSpPr txBox="1"/>
          <p:nvPr/>
        </p:nvSpPr>
        <p:spPr>
          <a:xfrm>
            <a:off x="2460814" y="3986930"/>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22: Polyhedral gravitational acceleration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till 20 </a:t>
            </a:r>
            <a:r>
              <a:rPr lang="en-US" sz="1200" dirty="0" err="1" smtClean="0">
                <a:latin typeface="Times New Roman" charset="0"/>
                <a:ea typeface="Times New Roman" charset="0"/>
                <a:cs typeface="Times New Roman" charset="0"/>
              </a:rPr>
              <a:t>kms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2" name="Oval 1"/>
          <p:cNvSpPr/>
          <p:nvPr/>
        </p:nvSpPr>
        <p:spPr>
          <a:xfrm>
            <a:off x="4788024" y="958688"/>
            <a:ext cx="432048" cy="31050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9971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259632"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DQ Kinematics and Dynamics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9921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031" t="2036" r="49228" b="47524"/>
          <a:stretch/>
        </p:blipFill>
        <p:spPr>
          <a:xfrm>
            <a:off x="1896239" y="900215"/>
            <a:ext cx="3456460" cy="1582541"/>
          </a:xfrm>
          <a:prstGeom prst="rect">
            <a:avLst/>
          </a:prstGeom>
        </p:spPr>
      </p:pic>
      <p:sp>
        <p:nvSpPr>
          <p:cNvPr id="17" name="Title 1"/>
          <p:cNvSpPr txBox="1">
            <a:spLocks/>
          </p:cNvSpPr>
          <p:nvPr/>
        </p:nvSpPr>
        <p:spPr>
          <a:xfrm>
            <a:off x="1942646" y="23201"/>
            <a:ext cx="7090513" cy="716434"/>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Derived DQ Kinematics and Dynamics in Asteroid Rotating Frame (A) and SC Body </a:t>
            </a:r>
            <a:r>
              <a:rPr lang="en-US" dirty="0" err="1" smtClean="0">
                <a:solidFill>
                  <a:schemeClr val="tx1">
                    <a:lumMod val="95000"/>
                    <a:lumOff val="5000"/>
                  </a:schemeClr>
                </a:solidFill>
                <a:latin typeface="Times New Roman" charset="0"/>
                <a:ea typeface="Times New Roman" charset="0"/>
                <a:cs typeface="Times New Roman" charset="0"/>
              </a:rPr>
              <a:t>Centred</a:t>
            </a:r>
            <a:r>
              <a:rPr lang="en-US" dirty="0" smtClean="0">
                <a:solidFill>
                  <a:schemeClr val="tx1">
                    <a:lumMod val="95000"/>
                    <a:lumOff val="5000"/>
                  </a:schemeClr>
                </a:solidFill>
                <a:latin typeface="Times New Roman" charset="0"/>
                <a:ea typeface="Times New Roman" charset="0"/>
                <a:cs typeface="Times New Roman" charset="0"/>
              </a:rPr>
              <a:t> Frame (B)</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TextBox 13"/>
          <p:cNvSpPr txBox="1"/>
          <p:nvPr/>
        </p:nvSpPr>
        <p:spPr>
          <a:xfrm>
            <a:off x="2483843" y="4093404"/>
            <a:ext cx="576064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23: </a:t>
            </a:r>
            <a:r>
              <a:rPr lang="en-US" sz="1200" dirty="0">
                <a:latin typeface="Times New Roman" charset="0"/>
                <a:ea typeface="Times New Roman" charset="0"/>
                <a:cs typeface="Times New Roman" charset="0"/>
              </a:rPr>
              <a:t>Overlay of </a:t>
            </a:r>
            <a:r>
              <a:rPr lang="en-US" sz="1200" dirty="0" err="1" smtClean="0">
                <a:latin typeface="Times New Roman" charset="0"/>
                <a:ea typeface="Times New Roman" charset="0"/>
                <a:cs typeface="Times New Roman" charset="0"/>
              </a:rPr>
              <a:t>rA</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and </a:t>
            </a:r>
            <a:r>
              <a:rPr lang="en-US" sz="1200" dirty="0" err="1" smtClean="0">
                <a:latin typeface="Times New Roman" charset="0"/>
                <a:ea typeface="Times New Roman" charset="0"/>
                <a:cs typeface="Times New Roman" charset="0"/>
              </a:rPr>
              <a:t>rB</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from the Q and DQ integrator and the magnified images to view the error. The difference is within </a:t>
            </a:r>
            <a:r>
              <a:rPr lang="en-US" sz="1200" dirty="0" smtClean="0">
                <a:latin typeface="Times New Roman" charset="0"/>
                <a:ea typeface="Times New Roman" charset="0"/>
                <a:cs typeface="Times New Roman" charset="0"/>
              </a:rPr>
              <a:t>the range </a:t>
            </a:r>
            <a:r>
              <a:rPr lang="en-US" sz="1200" dirty="0">
                <a:latin typeface="Times New Roman" charset="0"/>
                <a:ea typeface="Times New Roman" charset="0"/>
                <a:cs typeface="Times New Roman" charset="0"/>
              </a:rPr>
              <a:t>of </a:t>
            </a:r>
            <a:r>
              <a:rPr lang="en-US" sz="1200" dirty="0" smtClean="0">
                <a:latin typeface="Times New Roman" charset="0"/>
                <a:ea typeface="Times New Roman" charset="0"/>
                <a:cs typeface="Times New Roman" charset="0"/>
              </a:rPr>
              <a:t>4E-5 </a:t>
            </a:r>
            <a:r>
              <a:rPr lang="en-US" sz="1200" dirty="0">
                <a:latin typeface="Times New Roman" charset="0"/>
                <a:ea typeface="Times New Roman" charset="0"/>
                <a:cs typeface="Times New Roman" charset="0"/>
              </a:rPr>
              <a:t>m</a:t>
            </a:r>
          </a:p>
        </p:txBody>
      </p:sp>
      <p:pic>
        <p:nvPicPr>
          <p:cNvPr id="15" name="Content Placeholder 1"/>
          <p:cNvPicPr>
            <a:picLocks noChangeAspect="1"/>
          </p:cNvPicPr>
          <p:nvPr/>
        </p:nvPicPr>
        <p:blipFill rotWithShape="1">
          <a:blip r:embed="rId2"/>
          <a:srcRect l="1869" t="59400" r="51259"/>
          <a:stretch/>
        </p:blipFill>
        <p:spPr>
          <a:xfrm>
            <a:off x="5546839" y="1040121"/>
            <a:ext cx="3323833" cy="127383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6" name="Content Placeholder 1"/>
          <p:cNvPicPr>
            <a:picLocks noChangeAspect="1"/>
          </p:cNvPicPr>
          <p:nvPr/>
        </p:nvPicPr>
        <p:blipFill rotWithShape="1">
          <a:blip r:embed="rId2"/>
          <a:srcRect l="53348" t="3842" b="47524"/>
          <a:stretch/>
        </p:blipFill>
        <p:spPr>
          <a:xfrm>
            <a:off x="1942646" y="2559863"/>
            <a:ext cx="3308237" cy="1525884"/>
          </a:xfrm>
          <a:prstGeom prst="rect">
            <a:avLst/>
          </a:prstGeom>
        </p:spPr>
      </p:pic>
      <p:pic>
        <p:nvPicPr>
          <p:cNvPr id="26" name="Content Placeholder 1"/>
          <p:cNvPicPr>
            <a:picLocks noChangeAspect="1"/>
          </p:cNvPicPr>
          <p:nvPr/>
        </p:nvPicPr>
        <p:blipFill rotWithShape="1">
          <a:blip r:embed="rId2"/>
          <a:srcRect l="53348" t="62315"/>
          <a:stretch/>
        </p:blipFill>
        <p:spPr>
          <a:xfrm>
            <a:off x="5561978" y="2614437"/>
            <a:ext cx="3368881" cy="12040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2699792" y="1380986"/>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68254" y="2960401"/>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0"/>
          </p:cNvCxnSpPr>
          <p:nvPr/>
        </p:nvCxnSpPr>
        <p:spPr>
          <a:xfrm flipV="1">
            <a:off x="2807804" y="1040121"/>
            <a:ext cx="2754174" cy="3408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7" idx="0"/>
          </p:cNvCxnSpPr>
          <p:nvPr/>
        </p:nvCxnSpPr>
        <p:spPr>
          <a:xfrm flipV="1">
            <a:off x="2876266" y="2622662"/>
            <a:ext cx="2685712" cy="3377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4"/>
          </p:cNvCxnSpPr>
          <p:nvPr/>
        </p:nvCxnSpPr>
        <p:spPr>
          <a:xfrm>
            <a:off x="2807804" y="1579688"/>
            <a:ext cx="2754174" cy="734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7" idx="4"/>
          </p:cNvCxnSpPr>
          <p:nvPr/>
        </p:nvCxnSpPr>
        <p:spPr>
          <a:xfrm>
            <a:off x="2876266" y="3159103"/>
            <a:ext cx="2685712" cy="641149"/>
          </a:xfrm>
          <a:prstGeom prst="line">
            <a:avLst/>
          </a:prstGeom>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500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Dynamic </a:t>
            </a:r>
            <a:r>
              <a:rPr lang="en-US" sz="4000" dirty="0" err="1" smtClean="0">
                <a:latin typeface="Times New Roman" charset="0"/>
                <a:ea typeface="Times New Roman" charset="0"/>
                <a:cs typeface="Times New Roman" charset="0"/>
              </a:rPr>
              <a:t>SCvx</a:t>
            </a:r>
            <a:r>
              <a:rPr lang="en-US" sz="4000" dirty="0" smtClean="0">
                <a:latin typeface="Times New Roman" charset="0"/>
                <a:ea typeface="Times New Roman" charset="0"/>
                <a:cs typeface="Times New Roman" charset="0"/>
              </a:rPr>
              <a:t> Algorithm</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02065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45537" y="-17679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45537" y="1023360"/>
            <a:ext cx="4420169" cy="3586412"/>
          </a:xfrm>
          <a:prstGeom prst="rect">
            <a:avLst/>
          </a:prstGeom>
        </p:spPr>
      </p:pic>
      <p:pic>
        <p:nvPicPr>
          <p:cNvPr id="4" name="Picture 3"/>
          <p:cNvPicPr>
            <a:picLocks noChangeAspect="1"/>
          </p:cNvPicPr>
          <p:nvPr/>
        </p:nvPicPr>
        <p:blipFill>
          <a:blip r:embed="rId4"/>
          <a:stretch>
            <a:fillRect/>
          </a:stretch>
        </p:blipFill>
        <p:spPr>
          <a:xfrm>
            <a:off x="6588224" y="1212004"/>
            <a:ext cx="1866266" cy="1847026"/>
          </a:xfrm>
          <a:prstGeom prst="rect">
            <a:avLst/>
          </a:prstGeom>
        </p:spPr>
      </p:pic>
      <p:pic>
        <p:nvPicPr>
          <p:cNvPr id="6" name="Picture 5"/>
          <p:cNvPicPr>
            <a:picLocks noChangeAspect="1"/>
          </p:cNvPicPr>
          <p:nvPr/>
        </p:nvPicPr>
        <p:blipFill>
          <a:blip r:embed="rId5"/>
          <a:stretch>
            <a:fillRect/>
          </a:stretch>
        </p:blipFill>
        <p:spPr>
          <a:xfrm>
            <a:off x="6699024" y="3031529"/>
            <a:ext cx="2049718" cy="1884356"/>
          </a:xfrm>
          <a:prstGeom prst="rect">
            <a:avLst/>
          </a:prstGeom>
        </p:spPr>
      </p:pic>
      <p:sp>
        <p:nvSpPr>
          <p:cNvPr id="15" name="TextBox 14"/>
          <p:cNvSpPr txBox="1"/>
          <p:nvPr/>
        </p:nvSpPr>
        <p:spPr>
          <a:xfrm>
            <a:off x="196324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24: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err="1">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et al. (2017) test case.</a:t>
            </a:r>
          </a:p>
        </p:txBody>
      </p:sp>
      <p:sp>
        <p:nvSpPr>
          <p:cNvPr id="3" name="Oval 2"/>
          <p:cNvSpPr/>
          <p:nvPr/>
        </p:nvSpPr>
        <p:spPr>
          <a:xfrm>
            <a:off x="1963243" y="4299942"/>
            <a:ext cx="376509" cy="30983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283968" y="2571750"/>
            <a:ext cx="1512168" cy="4597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965565" y="2427875"/>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160223" y="4362801"/>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827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6"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16" name="Picture 15"/>
          <p:cNvPicPr>
            <a:picLocks noChangeAspect="1"/>
          </p:cNvPicPr>
          <p:nvPr/>
        </p:nvPicPr>
        <p:blipFill>
          <a:blip r:embed="rId3"/>
          <a:stretch>
            <a:fillRect/>
          </a:stretch>
        </p:blipFill>
        <p:spPr>
          <a:xfrm>
            <a:off x="2488362" y="1254576"/>
            <a:ext cx="5967476" cy="1911422"/>
          </a:xfrm>
          <a:prstGeom prst="rect">
            <a:avLst/>
          </a:prstGeom>
        </p:spPr>
      </p:pic>
      <p:pic>
        <p:nvPicPr>
          <p:cNvPr id="26" name="Picture 25"/>
          <p:cNvPicPr>
            <a:picLocks noChangeAspect="1"/>
          </p:cNvPicPr>
          <p:nvPr/>
        </p:nvPicPr>
        <p:blipFill>
          <a:blip r:embed="rId4"/>
          <a:stretch>
            <a:fillRect/>
          </a:stretch>
        </p:blipFill>
        <p:spPr>
          <a:xfrm>
            <a:off x="2488363" y="3203788"/>
            <a:ext cx="6044078" cy="1935008"/>
          </a:xfrm>
          <a:prstGeom prst="rect">
            <a:avLst/>
          </a:prstGeom>
        </p:spPr>
      </p:pic>
      <p:sp>
        <p:nvSpPr>
          <p:cNvPr id="2" name="Oval 1"/>
          <p:cNvSpPr/>
          <p:nvPr/>
        </p:nvSpPr>
        <p:spPr>
          <a:xfrm flipH="1">
            <a:off x="4914038" y="2007399"/>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a:off x="4644008" y="3513045"/>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394206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89262" y="1055629"/>
            <a:ext cx="5472608" cy="1271714"/>
          </a:xfrm>
          <a:prstGeom prst="rect">
            <a:avLst/>
          </a:prstGeom>
        </p:spPr>
      </p:pic>
      <p:pic>
        <p:nvPicPr>
          <p:cNvPr id="5" name="Picture 4"/>
          <p:cNvPicPr>
            <a:picLocks noChangeAspect="1"/>
          </p:cNvPicPr>
          <p:nvPr/>
        </p:nvPicPr>
        <p:blipFill>
          <a:blip r:embed="rId4"/>
          <a:stretch>
            <a:fillRect/>
          </a:stretch>
        </p:blipFill>
        <p:spPr>
          <a:xfrm>
            <a:off x="2541582" y="2400420"/>
            <a:ext cx="5620288" cy="1279484"/>
          </a:xfrm>
          <a:prstGeom prst="rect">
            <a:avLst/>
          </a:prstGeom>
        </p:spPr>
      </p:pic>
      <p:pic>
        <p:nvPicPr>
          <p:cNvPr id="15" name="Picture 14"/>
          <p:cNvPicPr>
            <a:picLocks noChangeAspect="1"/>
          </p:cNvPicPr>
          <p:nvPr/>
        </p:nvPicPr>
        <p:blipFill>
          <a:blip r:embed="rId5"/>
          <a:stretch>
            <a:fillRect/>
          </a:stretch>
        </p:blipFill>
        <p:spPr>
          <a:xfrm>
            <a:off x="2548657" y="3735566"/>
            <a:ext cx="5631011" cy="1337044"/>
          </a:xfrm>
          <a:prstGeom prst="rect">
            <a:avLst/>
          </a:prstGeom>
        </p:spPr>
      </p:pic>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9"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78080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547664" y="-198370"/>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79712" y="1380986"/>
            <a:ext cx="3389506" cy="2630924"/>
          </a:xfrm>
          <a:prstGeom prst="rect">
            <a:avLst/>
          </a:prstGeom>
        </p:spPr>
      </p:pic>
      <p:pic>
        <p:nvPicPr>
          <p:cNvPr id="6" name="Picture 5"/>
          <p:cNvPicPr>
            <a:picLocks noChangeAspect="1"/>
          </p:cNvPicPr>
          <p:nvPr/>
        </p:nvPicPr>
        <p:blipFill>
          <a:blip r:embed="rId4"/>
          <a:stretch>
            <a:fillRect/>
          </a:stretch>
        </p:blipFill>
        <p:spPr>
          <a:xfrm>
            <a:off x="5646831" y="1636800"/>
            <a:ext cx="2876627" cy="2375110"/>
          </a:xfrm>
          <a:prstGeom prst="rect">
            <a:avLst/>
          </a:prstGeom>
        </p:spPr>
      </p:pic>
      <p:sp>
        <p:nvSpPr>
          <p:cNvPr id="14" name="TextBox 13"/>
          <p:cNvSpPr txBox="1"/>
          <p:nvPr/>
        </p:nvSpPr>
        <p:spPr>
          <a:xfrm>
            <a:off x="2483843" y="4093404"/>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25: </a:t>
            </a:r>
            <a:r>
              <a:rPr lang="en-US" sz="1200" dirty="0">
                <a:latin typeface="Times New Roman" charset="0"/>
                <a:ea typeface="Times New Roman" charset="0"/>
                <a:cs typeface="Times New Roman" charset="0"/>
              </a:rPr>
              <a:t>Comparison of RK4 integrator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algorithm results.</a:t>
            </a:r>
            <a:endParaRPr lang="en-US" sz="1200" dirty="0">
              <a:latin typeface="Times New Roman" charset="0"/>
              <a:ea typeface="Times New Roman" charset="0"/>
              <a:cs typeface="Times New Roman" charset="0"/>
            </a:endParaRPr>
          </a:p>
        </p:txBody>
      </p:sp>
      <p:sp>
        <p:nvSpPr>
          <p:cNvPr id="2" name="Oval 1"/>
          <p:cNvSpPr/>
          <p:nvPr/>
        </p:nvSpPr>
        <p:spPr>
          <a:xfrm>
            <a:off x="5868144" y="1579688"/>
            <a:ext cx="504056" cy="53409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9"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403011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695" y="-160337"/>
            <a:ext cx="7090513" cy="857250"/>
          </a:xfrm>
        </p:spPr>
        <p:txBody>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Recent Missions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2408940" y="1244465"/>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OSIRIS-</a:t>
            </a:r>
            <a:r>
              <a:rPr lang="en-US" dirty="0" err="1" smtClean="0">
                <a:latin typeface="Times New Roman" panose="02020603050405020304" pitchFamily="18" charset="0"/>
                <a:cs typeface="Times New Roman" panose="02020603050405020304" pitchFamily="18" charset="0"/>
              </a:rPr>
              <a:t>REx</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rotWithShape="1">
          <a:blip r:embed="rId3"/>
          <a:srcRect t="1723" r="2536" b="3031"/>
          <a:stretch/>
        </p:blipFill>
        <p:spPr>
          <a:xfrm>
            <a:off x="1883838" y="1796941"/>
            <a:ext cx="3430468" cy="2262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ontent Placeholder 2"/>
          <p:cNvSpPr txBox="1">
            <a:spLocks/>
          </p:cNvSpPr>
          <p:nvPr/>
        </p:nvSpPr>
        <p:spPr>
          <a:xfrm>
            <a:off x="5982307" y="1100834"/>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err="1" smtClean="0">
                <a:latin typeface="Times New Roman" panose="02020603050405020304" pitchFamily="18" charset="0"/>
                <a:cs typeface="Times New Roman" panose="02020603050405020304" pitchFamily="18" charset="0"/>
              </a:rPr>
              <a:t>Hayabusa</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rotWithShape="1">
          <a:blip r:embed="rId4"/>
          <a:srcRect b="37328"/>
          <a:stretch/>
        </p:blipFill>
        <p:spPr>
          <a:xfrm>
            <a:off x="5478951" y="1677056"/>
            <a:ext cx="3376392" cy="2550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36"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93645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additive="base">
                                        <p:cTn id="9" dur="500" fill="hold"/>
                                        <p:tgtEl>
                                          <p:spTgt spid="27"/>
                                        </p:tgtEl>
                                        <p:attrNameLst>
                                          <p:attrName>ppt_x</p:attrName>
                                        </p:attrNameLst>
                                      </p:cBhvr>
                                      <p:tavLst>
                                        <p:tav tm="0">
                                          <p:val>
                                            <p:strVal val="#ppt_x"/>
                                          </p:val>
                                        </p:tav>
                                        <p:tav tm="100000">
                                          <p:val>
                                            <p:strVal val="#ppt_x"/>
                                          </p:val>
                                        </p:tav>
                                      </p:tavLst>
                                    </p:anim>
                                    <p:anim calcmode="lin" valueType="num">
                                      <p:cBhvr additive="base">
                                        <p:cTn id="10" dur="500" fill="hold"/>
                                        <p:tgtEl>
                                          <p:spTgt spid="27"/>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a:t>
            </a:r>
            <a:r>
              <a:rPr lang="en-US" sz="4000" dirty="0">
                <a:latin typeface="Times New Roman" charset="0"/>
                <a:ea typeface="Times New Roman" charset="0"/>
                <a:cs typeface="Times New Roman" charset="0"/>
              </a:rPr>
              <a:t>Dynamic </a:t>
            </a:r>
            <a:r>
              <a:rPr lang="en-US" sz="4000" dirty="0" err="1">
                <a:latin typeface="Times New Roman" charset="0"/>
                <a:ea typeface="Times New Roman" charset="0"/>
                <a:cs typeface="Times New Roman" charset="0"/>
              </a:rPr>
              <a:t>SCvx</a:t>
            </a:r>
            <a:r>
              <a:rPr lang="en-US" sz="4000" dirty="0">
                <a:latin typeface="Times New Roman" charset="0"/>
                <a:ea typeface="Times New Roman" charset="0"/>
                <a:cs typeface="Times New Roman" charset="0"/>
              </a:rPr>
              <a:t> </a:t>
            </a:r>
            <a:r>
              <a:rPr lang="en-US" sz="4000" dirty="0" smtClean="0">
                <a:latin typeface="Times New Roman" charset="0"/>
                <a:ea typeface="Times New Roman" charset="0"/>
                <a:cs typeface="Times New Roman" charset="0"/>
              </a:rPr>
              <a:t>Algorithm with Dual Quaternions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399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3347864" y="1052915"/>
            <a:ext cx="4392488" cy="3527301"/>
          </a:xfrm>
          <a:prstGeom prst="rect">
            <a:avLst/>
          </a:prstGeom>
        </p:spPr>
      </p:pic>
      <p:sp>
        <p:nvSpPr>
          <p:cNvPr id="14" name="TextBox 13"/>
          <p:cNvSpPr txBox="1"/>
          <p:nvPr/>
        </p:nvSpPr>
        <p:spPr>
          <a:xfrm>
            <a:off x="2007395" y="4557912"/>
            <a:ext cx="6713534"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26: </a:t>
            </a:r>
            <a:r>
              <a:rPr lang="en-US" sz="1200" dirty="0">
                <a:latin typeface="Times New Roman" charset="0"/>
                <a:ea typeface="Times New Roman" charset="0"/>
                <a:cs typeface="Times New Roman" charset="0"/>
              </a:rPr>
              <a:t>Trajectory </a:t>
            </a:r>
            <a:r>
              <a:rPr lang="en-US" sz="1200" dirty="0" smtClean="0">
                <a:latin typeface="Times New Roman" charset="0"/>
                <a:ea typeface="Times New Roman" charset="0"/>
                <a:cs typeface="Times New Roman" charset="0"/>
              </a:rPr>
              <a:t>(10th </a:t>
            </a:r>
            <a:r>
              <a:rPr lang="en-US" sz="1200" dirty="0">
                <a:latin typeface="Times New Roman" charset="0"/>
                <a:ea typeface="Times New Roman" charset="0"/>
                <a:cs typeface="Times New Roman" charset="0"/>
              </a:rPr>
              <a:t>iteration) comparison between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DQ </a:t>
            </a:r>
            <a:r>
              <a:rPr lang="en-US" sz="1200" dirty="0" smtClean="0">
                <a:latin typeface="Times New Roman" charset="0"/>
                <a:ea typeface="Times New Roman" charset="0"/>
                <a:cs typeface="Times New Roman" charset="0"/>
              </a:rPr>
              <a:t>algorithm and </a:t>
            </a:r>
            <a:r>
              <a:rPr lang="en-US" sz="1200" dirty="0">
                <a:latin typeface="Times New Roman" charset="0"/>
                <a:ea typeface="Times New Roman" charset="0"/>
                <a:cs typeface="Times New Roman" charset="0"/>
              </a:rPr>
              <a:t>the </a:t>
            </a:r>
            <a:r>
              <a:rPr lang="en-US" sz="1200" dirty="0" err="1">
                <a:latin typeface="Times New Roman" charset="0"/>
                <a:ea typeface="Times New Roman" charset="0"/>
                <a:cs typeface="Times New Roman" charset="0"/>
              </a:rPr>
              <a:t>SCvx</a:t>
            </a:r>
            <a:r>
              <a:rPr lang="en-US" sz="1200" dirty="0">
                <a:latin typeface="Times New Roman" charset="0"/>
                <a:ea typeface="Times New Roman" charset="0"/>
                <a:cs typeface="Times New Roman" charset="0"/>
              </a:rPr>
              <a:t> dynamic CQ </a:t>
            </a:r>
            <a:r>
              <a:rPr lang="en-US" sz="1200" dirty="0" smtClean="0">
                <a:latin typeface="Times New Roman" charset="0"/>
                <a:ea typeface="Times New Roman" charset="0"/>
                <a:cs typeface="Times New Roman" charset="0"/>
              </a:rPr>
              <a:t>algorithm for</a:t>
            </a:r>
            <a:r>
              <a:rPr lang="en-US" sz="1200" dirty="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Szmuk</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et al. (2017) test case with glide slope constraint switched off.</a:t>
            </a:r>
          </a:p>
        </p:txBody>
      </p:sp>
      <p:sp>
        <p:nvSpPr>
          <p:cNvPr id="15" name="Oval 14"/>
          <p:cNvSpPr/>
          <p:nvPr/>
        </p:nvSpPr>
        <p:spPr>
          <a:xfrm>
            <a:off x="3527290" y="2859088"/>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44208" y="2460546"/>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369252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a:spLocks noGrp="1"/>
          </p:cNvSpPr>
          <p:nvPr>
            <p:ph idx="1"/>
          </p:nvPr>
        </p:nvSpPr>
        <p:spPr>
          <a:xfrm>
            <a:off x="2512914" y="1656354"/>
            <a:ext cx="6456813" cy="2320424"/>
          </a:xfrm>
        </p:spPr>
        <p:txBody>
          <a:bodyPr>
            <a:normAutofit lnSpcReduction="10000"/>
          </a:bodyPr>
          <a:lstStyle/>
          <a:p>
            <a:r>
              <a:rPr lang="en-US" sz="2000" dirty="0" smtClean="0">
                <a:latin typeface="Times New Roman" charset="0"/>
                <a:ea typeface="Times New Roman" charset="0"/>
                <a:cs typeface="Times New Roman" charset="0"/>
              </a:rPr>
              <a:t>Propellant consumption is reduced in the range of 10E-2</a:t>
            </a:r>
          </a:p>
          <a:p>
            <a:r>
              <a:rPr lang="en-US" sz="2000" dirty="0" smtClean="0">
                <a:latin typeface="Times New Roman" charset="0"/>
                <a:ea typeface="Times New Roman" charset="0"/>
                <a:cs typeface="Times New Roman" charset="0"/>
              </a:rPr>
              <a:t>Thrust and angular profiles follow a similar trend as Cartesian Quaternion algorithm</a:t>
            </a:r>
          </a:p>
          <a:p>
            <a:r>
              <a:rPr lang="en-US" sz="2000" dirty="0" smtClean="0">
                <a:latin typeface="Times New Roman" charset="0"/>
                <a:ea typeface="Times New Roman" charset="0"/>
                <a:cs typeface="Times New Roman" charset="0"/>
              </a:rPr>
              <a:t>Trust region radii and virtual controls are lowered in the range of 10E-1 </a:t>
            </a:r>
          </a:p>
          <a:p>
            <a:r>
              <a:rPr lang="en-US" sz="2000" dirty="0">
                <a:latin typeface="Times New Roman" charset="0"/>
                <a:ea typeface="Times New Roman" charset="0"/>
                <a:cs typeface="Times New Roman" charset="0"/>
              </a:rPr>
              <a:t>All constraints besides glide-slope are active and met by the algorithm</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8724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smtClean="0">
                <a:latin typeface="Times New Roman" charset="0"/>
                <a:ea typeface="Times New Roman" charset="0"/>
                <a:cs typeface="Times New Roman" charset="0"/>
              </a:rPr>
              <a:t>Results: Descent</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9391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40"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4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44"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
        <p:nvSpPr>
          <p:cNvPr id="45" name="Content Placeholder 2"/>
          <p:cNvSpPr>
            <a:spLocks noGrp="1"/>
          </p:cNvSpPr>
          <p:nvPr>
            <p:ph idx="1"/>
          </p:nvPr>
        </p:nvSpPr>
        <p:spPr>
          <a:xfrm>
            <a:off x="3328749" y="988603"/>
            <a:ext cx="3960440" cy="1919120"/>
          </a:xfrm>
        </p:spPr>
        <p:txBody>
          <a:bodyPr>
            <a:noAutofit/>
          </a:bodyPr>
          <a:lstStyle/>
          <a:p>
            <a:r>
              <a:rPr lang="en-US" sz="1400" dirty="0" smtClean="0">
                <a:latin typeface="Times New Roman" charset="0"/>
                <a:ea typeface="Times New Roman" charset="0"/>
                <a:cs typeface="Times New Roman" charset="0"/>
              </a:rPr>
              <a:t>Initial Conditions</a:t>
            </a:r>
          </a:p>
          <a:p>
            <a:pPr lvl="1"/>
            <a:r>
              <a:rPr lang="en-US" sz="1400" dirty="0" smtClean="0">
                <a:latin typeface="Times New Roman" charset="0"/>
                <a:ea typeface="Times New Roman" charset="0"/>
                <a:cs typeface="Times New Roman" charset="0"/>
              </a:rPr>
              <a:t>Initial altitude </a:t>
            </a:r>
            <a:r>
              <a:rPr lang="en-US" sz="1400" dirty="0">
                <a:latin typeface="Times New Roman" charset="0"/>
                <a:ea typeface="Times New Roman" charset="0"/>
                <a:cs typeface="Times New Roman" charset="0"/>
              </a:rPr>
              <a:t>≈</a:t>
            </a:r>
            <a:r>
              <a:rPr lang="en-US" sz="1400" dirty="0" smtClean="0">
                <a:latin typeface="Times New Roman" charset="0"/>
                <a:ea typeface="Times New Roman" charset="0"/>
                <a:cs typeface="Times New Roman" charset="0"/>
              </a:rPr>
              <a:t> 22 m </a:t>
            </a:r>
          </a:p>
          <a:p>
            <a:pPr lvl="1"/>
            <a:r>
              <a:rPr lang="en-US" sz="1400" dirty="0" smtClean="0">
                <a:latin typeface="Times New Roman" charset="0"/>
                <a:ea typeface="Times New Roman" charset="0"/>
                <a:cs typeface="Times New Roman" charset="0"/>
              </a:rPr>
              <a:t>Initial velocity ≈ 24 m/s</a:t>
            </a:r>
          </a:p>
          <a:p>
            <a:pPr lvl="1"/>
            <a:r>
              <a:rPr lang="en-US" sz="1400" dirty="0" smtClean="0">
                <a:latin typeface="Times New Roman" charset="0"/>
                <a:ea typeface="Times New Roman" charset="0"/>
                <a:cs typeface="Times New Roman" charset="0"/>
              </a:rPr>
              <a:t>Initial mass ≈ 20 kg</a:t>
            </a:r>
          </a:p>
          <a:p>
            <a:pPr lvl="1"/>
            <a:r>
              <a:rPr lang="en-US" sz="1400" dirty="0" smtClean="0">
                <a:latin typeface="Times New Roman" charset="0"/>
                <a:ea typeface="Times New Roman" charset="0"/>
                <a:cs typeface="Times New Roman" charset="0"/>
              </a:rPr>
              <a:t>Dry mass ≈ 7.5 kg</a:t>
            </a:r>
          </a:p>
          <a:p>
            <a:pPr lvl="1"/>
            <a:r>
              <a:rPr lang="en-US" sz="1400" dirty="0" smtClean="0">
                <a:latin typeface="Times New Roman" charset="0"/>
                <a:ea typeface="Times New Roman" charset="0"/>
                <a:cs typeface="Times New Roman" charset="0"/>
              </a:rPr>
              <a:t>Penalty weights = 10000 (virtual controls) </a:t>
            </a:r>
          </a:p>
          <a:p>
            <a:pPr marL="457200" lvl="1" indent="0">
              <a:buNone/>
            </a:pPr>
            <a:r>
              <a:rPr lang="en-US" sz="1400" dirty="0" smtClean="0">
                <a:latin typeface="Times New Roman" charset="0"/>
                <a:ea typeface="Times New Roman" charset="0"/>
                <a:cs typeface="Times New Roman" charset="0"/>
              </a:rPr>
              <a:t>                                    1 (trust region)</a:t>
            </a:r>
          </a:p>
          <a:p>
            <a:pPr lvl="1"/>
            <a:r>
              <a:rPr lang="en-US" sz="1400" dirty="0" smtClean="0">
                <a:latin typeface="Times New Roman" charset="0"/>
                <a:ea typeface="Times New Roman" charset="0"/>
                <a:cs typeface="Times New Roman" charset="0"/>
              </a:rPr>
              <a:t>Constant gravity = 1m/s^2</a:t>
            </a:r>
          </a:p>
          <a:p>
            <a:pPr lvl="1"/>
            <a:r>
              <a:rPr lang="en-US" sz="1400" dirty="0" smtClean="0">
                <a:latin typeface="Times New Roman" charset="0"/>
                <a:ea typeface="Times New Roman" charset="0"/>
                <a:cs typeface="Times New Roman" charset="0"/>
              </a:rPr>
              <a:t>Time of flight = 6 secs</a:t>
            </a: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p:txBody>
      </p:sp>
      <p:sp>
        <p:nvSpPr>
          <p:cNvPr id="46" name="Content Placeholder 2"/>
          <p:cNvSpPr txBox="1">
            <a:spLocks/>
          </p:cNvSpPr>
          <p:nvPr/>
        </p:nvSpPr>
        <p:spPr>
          <a:xfrm>
            <a:off x="3328749" y="3406681"/>
            <a:ext cx="3800303" cy="19191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latin typeface="Times New Roman" charset="0"/>
                <a:ea typeface="Times New Roman" charset="0"/>
                <a:cs typeface="Times New Roman" charset="0"/>
              </a:rPr>
              <a:t>Results</a:t>
            </a:r>
          </a:p>
          <a:p>
            <a:pPr lvl="1"/>
            <a:r>
              <a:rPr lang="en-US" sz="1400" dirty="0" smtClean="0">
                <a:latin typeface="Times New Roman" charset="0"/>
                <a:ea typeface="Times New Roman" charset="0"/>
                <a:cs typeface="Times New Roman" charset="0"/>
              </a:rPr>
              <a:t>Final altitude </a:t>
            </a:r>
            <a:r>
              <a:rPr lang="en-US" sz="1400" dirty="0">
                <a:latin typeface="Times New Roman" charset="0"/>
                <a:ea typeface="Times New Roman" charset="0"/>
                <a:cs typeface="Times New Roman" charset="0"/>
              </a:rPr>
              <a:t>=</a:t>
            </a:r>
            <a:r>
              <a:rPr lang="en-US" sz="1400" dirty="0" smtClean="0">
                <a:latin typeface="Times New Roman" charset="0"/>
                <a:ea typeface="Times New Roman" charset="0"/>
                <a:cs typeface="Times New Roman" charset="0"/>
              </a:rPr>
              <a:t> 0 m </a:t>
            </a:r>
          </a:p>
          <a:p>
            <a:pPr lvl="1"/>
            <a:r>
              <a:rPr lang="en-US" sz="1400" dirty="0" smtClean="0">
                <a:latin typeface="Times New Roman" charset="0"/>
                <a:ea typeface="Times New Roman" charset="0"/>
                <a:cs typeface="Times New Roman" charset="0"/>
              </a:rPr>
              <a:t>Final velocity ≈ 0.1 m/s</a:t>
            </a:r>
          </a:p>
          <a:p>
            <a:pPr lvl="1"/>
            <a:r>
              <a:rPr lang="en-US" sz="1400" dirty="0" smtClean="0">
                <a:latin typeface="Times New Roman" charset="0"/>
                <a:ea typeface="Times New Roman" charset="0"/>
                <a:cs typeface="Times New Roman" charset="0"/>
              </a:rPr>
              <a:t>Propellant consumption = 1.188 kg</a:t>
            </a:r>
          </a:p>
          <a:p>
            <a:pPr lvl="1"/>
            <a:r>
              <a:rPr lang="en-US" sz="1400" dirty="0" smtClean="0">
                <a:latin typeface="Times New Roman" charset="0"/>
                <a:ea typeface="Times New Roman" charset="0"/>
                <a:cs typeface="Times New Roman" charset="0"/>
              </a:rPr>
              <a:t>All constraints met</a:t>
            </a:r>
          </a:p>
          <a:p>
            <a:endParaRPr lang="en-US" sz="1400" dirty="0" smtClean="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p:txBody>
      </p:sp>
      <p:sp>
        <p:nvSpPr>
          <p:cNvPr id="3" name="Oval 2"/>
          <p:cNvSpPr/>
          <p:nvPr/>
        </p:nvSpPr>
        <p:spPr>
          <a:xfrm>
            <a:off x="5292080" y="2951287"/>
            <a:ext cx="559175" cy="49895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3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46" grpId="0" build="p"/>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907704" y="791382"/>
            <a:ext cx="4136337" cy="3885288"/>
          </a:xfrm>
          <a:prstGeom prst="rect">
            <a:avLst/>
          </a:prstGeom>
        </p:spPr>
      </p:pic>
      <p:pic>
        <p:nvPicPr>
          <p:cNvPr id="8" name="Picture 7"/>
          <p:cNvPicPr>
            <a:picLocks noChangeAspect="1"/>
          </p:cNvPicPr>
          <p:nvPr/>
        </p:nvPicPr>
        <p:blipFill>
          <a:blip r:embed="rId4"/>
          <a:stretch>
            <a:fillRect/>
          </a:stretch>
        </p:blipFill>
        <p:spPr>
          <a:xfrm>
            <a:off x="6411432" y="677300"/>
            <a:ext cx="2160240" cy="2139266"/>
          </a:xfrm>
          <a:prstGeom prst="rect">
            <a:avLst/>
          </a:prstGeom>
        </p:spPr>
      </p:pic>
      <p:pic>
        <p:nvPicPr>
          <p:cNvPr id="9" name="Picture 8"/>
          <p:cNvPicPr>
            <a:picLocks noChangeAspect="1"/>
          </p:cNvPicPr>
          <p:nvPr/>
        </p:nvPicPr>
        <p:blipFill>
          <a:blip r:embed="rId5"/>
          <a:stretch>
            <a:fillRect/>
          </a:stretch>
        </p:blipFill>
        <p:spPr>
          <a:xfrm>
            <a:off x="6391301" y="2859088"/>
            <a:ext cx="2180371" cy="2038613"/>
          </a:xfrm>
          <a:prstGeom prst="rect">
            <a:avLst/>
          </a:prstGeom>
        </p:spPr>
      </p:pic>
      <p:sp>
        <p:nvSpPr>
          <p:cNvPr id="40" name="TextBox 39"/>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27: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1.</a:t>
            </a:r>
            <a:endParaRPr lang="en-US" sz="1200" dirty="0">
              <a:latin typeface="Times New Roman" charset="0"/>
              <a:ea typeface="Times New Roman" charset="0"/>
              <a:cs typeface="Times New Roman" charset="0"/>
            </a:endParaRPr>
          </a:p>
        </p:txBody>
      </p:sp>
      <p:sp>
        <p:nvSpPr>
          <p:cNvPr id="2" name="Oval 1"/>
          <p:cNvSpPr/>
          <p:nvPr/>
        </p:nvSpPr>
        <p:spPr>
          <a:xfrm>
            <a:off x="1907704" y="4011910"/>
            <a:ext cx="360040" cy="28803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99992" y="2202503"/>
            <a:ext cx="1008112" cy="153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84117" y="4305590"/>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1175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6"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71839" y="987823"/>
            <a:ext cx="6462389" cy="1804729"/>
          </a:xfrm>
          <a:prstGeom prst="rect">
            <a:avLst/>
          </a:prstGeom>
        </p:spPr>
      </p:pic>
      <p:pic>
        <p:nvPicPr>
          <p:cNvPr id="4" name="Picture 3"/>
          <p:cNvPicPr>
            <a:picLocks noChangeAspect="1"/>
          </p:cNvPicPr>
          <p:nvPr/>
        </p:nvPicPr>
        <p:blipFill>
          <a:blip r:embed="rId4"/>
          <a:stretch>
            <a:fillRect/>
          </a:stretch>
        </p:blipFill>
        <p:spPr>
          <a:xfrm>
            <a:off x="2071839" y="2928364"/>
            <a:ext cx="6460601" cy="1816197"/>
          </a:xfrm>
          <a:prstGeom prst="rect">
            <a:avLst/>
          </a:prstGeom>
        </p:spPr>
      </p:pic>
      <p:sp>
        <p:nvSpPr>
          <p:cNvPr id="14" name="Oval 13"/>
          <p:cNvSpPr/>
          <p:nvPr/>
        </p:nvSpPr>
        <p:spPr>
          <a:xfrm>
            <a:off x="5031330" y="1890187"/>
            <a:ext cx="1628901"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30"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3"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03793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818023" y="1182284"/>
            <a:ext cx="7092280" cy="2784973"/>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880482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40"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4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44"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
        <p:nvSpPr>
          <p:cNvPr id="45" name="Content Placeholder 2"/>
          <p:cNvSpPr>
            <a:spLocks noGrp="1"/>
          </p:cNvSpPr>
          <p:nvPr>
            <p:ph idx="1"/>
          </p:nvPr>
        </p:nvSpPr>
        <p:spPr>
          <a:xfrm>
            <a:off x="3635896" y="954580"/>
            <a:ext cx="4349488" cy="1919120"/>
          </a:xfrm>
        </p:spPr>
        <p:txBody>
          <a:bodyPr>
            <a:noAutofit/>
          </a:bodyPr>
          <a:lstStyle/>
          <a:p>
            <a:r>
              <a:rPr lang="en-US" sz="1400" dirty="0" smtClean="0">
                <a:latin typeface="Times New Roman" charset="0"/>
                <a:ea typeface="Times New Roman" charset="0"/>
                <a:cs typeface="Times New Roman" charset="0"/>
              </a:rPr>
              <a:t>Initial Conditions</a:t>
            </a:r>
          </a:p>
          <a:p>
            <a:pPr lvl="1"/>
            <a:r>
              <a:rPr lang="en-US" sz="1400" dirty="0" smtClean="0">
                <a:latin typeface="Times New Roman" charset="0"/>
                <a:ea typeface="Times New Roman" charset="0"/>
                <a:cs typeface="Times New Roman" charset="0"/>
              </a:rPr>
              <a:t>Initial altitude </a:t>
            </a:r>
            <a:r>
              <a:rPr lang="en-US" sz="1400" dirty="0">
                <a:latin typeface="Times New Roman" charset="0"/>
                <a:ea typeface="Times New Roman" charset="0"/>
                <a:cs typeface="Times New Roman" charset="0"/>
              </a:rPr>
              <a:t>≈</a:t>
            </a:r>
            <a:r>
              <a:rPr lang="en-US" sz="1400" dirty="0" smtClean="0">
                <a:latin typeface="Times New Roman" charset="0"/>
                <a:ea typeface="Times New Roman" charset="0"/>
                <a:cs typeface="Times New Roman" charset="0"/>
              </a:rPr>
              <a:t> 223 m </a:t>
            </a:r>
          </a:p>
          <a:p>
            <a:pPr lvl="1"/>
            <a:r>
              <a:rPr lang="en-US" sz="1400" dirty="0" smtClean="0">
                <a:latin typeface="Times New Roman" charset="0"/>
                <a:ea typeface="Times New Roman" charset="0"/>
                <a:cs typeface="Times New Roman" charset="0"/>
              </a:rPr>
              <a:t>Initial velocity ≈ 31 m/s</a:t>
            </a:r>
          </a:p>
          <a:p>
            <a:pPr lvl="1"/>
            <a:r>
              <a:rPr lang="en-US" sz="1400" dirty="0" smtClean="0">
                <a:latin typeface="Times New Roman" charset="0"/>
                <a:ea typeface="Times New Roman" charset="0"/>
                <a:cs typeface="Times New Roman" charset="0"/>
              </a:rPr>
              <a:t>Initial mass ≈ 200 kg</a:t>
            </a:r>
          </a:p>
          <a:p>
            <a:pPr lvl="1"/>
            <a:r>
              <a:rPr lang="en-US" sz="1400" dirty="0" smtClean="0">
                <a:latin typeface="Times New Roman" charset="0"/>
                <a:ea typeface="Times New Roman" charset="0"/>
                <a:cs typeface="Times New Roman" charset="0"/>
              </a:rPr>
              <a:t>Dry mass ≈ 75 kg</a:t>
            </a:r>
          </a:p>
          <a:p>
            <a:pPr lvl="1"/>
            <a:r>
              <a:rPr lang="en-US" sz="1400" dirty="0" smtClean="0">
                <a:latin typeface="Times New Roman" charset="0"/>
                <a:ea typeface="Times New Roman" charset="0"/>
                <a:cs typeface="Times New Roman" charset="0"/>
              </a:rPr>
              <a:t>Penalty weights = 10000 (virtual controls)  </a:t>
            </a:r>
          </a:p>
          <a:p>
            <a:pPr marL="457200" lvl="1" indent="0">
              <a:buNone/>
            </a:pPr>
            <a:r>
              <a:rPr lang="en-US" sz="1400" dirty="0" smtClean="0">
                <a:latin typeface="Times New Roman" charset="0"/>
                <a:ea typeface="Times New Roman" charset="0"/>
                <a:cs typeface="Times New Roman" charset="0"/>
              </a:rPr>
              <a:t>                                    1 (trust region)</a:t>
            </a:r>
          </a:p>
          <a:p>
            <a:pPr lvl="1"/>
            <a:r>
              <a:rPr lang="en-US" sz="1400" dirty="0" smtClean="0">
                <a:latin typeface="Times New Roman" charset="0"/>
                <a:ea typeface="Times New Roman" charset="0"/>
                <a:cs typeface="Times New Roman" charset="0"/>
              </a:rPr>
              <a:t>Constant gravity = 0.05 m/s^2</a:t>
            </a:r>
          </a:p>
          <a:p>
            <a:pPr lvl="1"/>
            <a:r>
              <a:rPr lang="en-US" sz="1400" dirty="0">
                <a:latin typeface="Times New Roman" charset="0"/>
                <a:ea typeface="Times New Roman" charset="0"/>
                <a:cs typeface="Times New Roman" charset="0"/>
              </a:rPr>
              <a:t>Time of flight = </a:t>
            </a:r>
            <a:r>
              <a:rPr lang="en-US" sz="1400" dirty="0" smtClean="0">
                <a:latin typeface="Times New Roman" charset="0"/>
                <a:ea typeface="Times New Roman" charset="0"/>
                <a:cs typeface="Times New Roman" charset="0"/>
              </a:rPr>
              <a:t>5 </a:t>
            </a:r>
            <a:r>
              <a:rPr lang="en-US" sz="1400" dirty="0">
                <a:latin typeface="Times New Roman" charset="0"/>
                <a:ea typeface="Times New Roman" charset="0"/>
                <a:cs typeface="Times New Roman" charset="0"/>
              </a:rPr>
              <a:t>secs</a:t>
            </a:r>
          </a:p>
          <a:p>
            <a:pPr lvl="1"/>
            <a:endParaRPr 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p:txBody>
      </p:sp>
      <p:sp>
        <p:nvSpPr>
          <p:cNvPr id="46" name="Content Placeholder 2"/>
          <p:cNvSpPr txBox="1">
            <a:spLocks/>
          </p:cNvSpPr>
          <p:nvPr/>
        </p:nvSpPr>
        <p:spPr>
          <a:xfrm>
            <a:off x="3635896" y="3518479"/>
            <a:ext cx="3800303" cy="19191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latin typeface="Times New Roman" charset="0"/>
                <a:ea typeface="Times New Roman" charset="0"/>
                <a:cs typeface="Times New Roman" charset="0"/>
              </a:rPr>
              <a:t>Results</a:t>
            </a:r>
          </a:p>
          <a:p>
            <a:pPr lvl="1"/>
            <a:r>
              <a:rPr lang="en-US" sz="1400" dirty="0" smtClean="0">
                <a:latin typeface="Times New Roman" charset="0"/>
                <a:ea typeface="Times New Roman" charset="0"/>
                <a:cs typeface="Times New Roman" charset="0"/>
              </a:rPr>
              <a:t>Final altitude </a:t>
            </a:r>
            <a:r>
              <a:rPr lang="en-US" sz="1400" dirty="0">
                <a:latin typeface="Times New Roman" charset="0"/>
                <a:ea typeface="Times New Roman" charset="0"/>
                <a:cs typeface="Times New Roman" charset="0"/>
              </a:rPr>
              <a:t>=</a:t>
            </a:r>
            <a:r>
              <a:rPr lang="en-US" sz="1400" dirty="0" smtClean="0">
                <a:latin typeface="Times New Roman" charset="0"/>
                <a:ea typeface="Times New Roman" charset="0"/>
                <a:cs typeface="Times New Roman" charset="0"/>
              </a:rPr>
              <a:t> 0 m </a:t>
            </a:r>
          </a:p>
          <a:p>
            <a:pPr lvl="1"/>
            <a:r>
              <a:rPr lang="en-US" sz="1400" dirty="0" smtClean="0">
                <a:latin typeface="Times New Roman" charset="0"/>
                <a:ea typeface="Times New Roman" charset="0"/>
                <a:cs typeface="Times New Roman" charset="0"/>
              </a:rPr>
              <a:t>Final velocity ≈ 0.01 m/s</a:t>
            </a:r>
          </a:p>
          <a:p>
            <a:pPr lvl="1"/>
            <a:r>
              <a:rPr lang="en-US" sz="1400" dirty="0" smtClean="0">
                <a:latin typeface="Times New Roman" charset="0"/>
                <a:ea typeface="Times New Roman" charset="0"/>
                <a:cs typeface="Times New Roman" charset="0"/>
              </a:rPr>
              <a:t>Propellant consumption = 1.060 kg</a:t>
            </a:r>
          </a:p>
          <a:p>
            <a:pPr lvl="1"/>
            <a:r>
              <a:rPr lang="en-US" sz="1400" dirty="0" smtClean="0">
                <a:latin typeface="Times New Roman" charset="0"/>
                <a:ea typeface="Times New Roman" charset="0"/>
                <a:cs typeface="Times New Roman" charset="0"/>
              </a:rPr>
              <a:t>All constraints met</a:t>
            </a:r>
          </a:p>
          <a:p>
            <a:endParaRPr lang="en-US" sz="1400" dirty="0" smtClean="0">
              <a:latin typeface="Times New Roman" charset="0"/>
              <a:ea typeface="Times New Roman" charset="0"/>
              <a:cs typeface="Times New Roman" charset="0"/>
            </a:endParaRPr>
          </a:p>
          <a:p>
            <a:endParaRPr lang="en-US" sz="1400" dirty="0" smtClean="0">
              <a:latin typeface="Times New Roman" charset="0"/>
              <a:ea typeface="Times New Roman" charset="0"/>
              <a:cs typeface="Times New Roman" charset="0"/>
            </a:endParaRPr>
          </a:p>
        </p:txBody>
      </p:sp>
      <p:sp>
        <p:nvSpPr>
          <p:cNvPr id="47" name="Oval 46"/>
          <p:cNvSpPr/>
          <p:nvPr/>
        </p:nvSpPr>
        <p:spPr>
          <a:xfrm>
            <a:off x="5559493" y="2946610"/>
            <a:ext cx="559175" cy="49895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46" grpId="0" build="p"/>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07704" y="850414"/>
            <a:ext cx="4392488" cy="3545143"/>
          </a:xfrm>
          <a:prstGeom prst="rect">
            <a:avLst/>
          </a:prstGeom>
        </p:spPr>
      </p:pic>
      <p:sp>
        <p:nvSpPr>
          <p:cNvPr id="14" name="TextBox 13"/>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28: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2.</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6700492" y="985743"/>
            <a:ext cx="1814892" cy="1740698"/>
          </a:xfrm>
          <a:prstGeom prst="rect">
            <a:avLst/>
          </a:prstGeom>
        </p:spPr>
      </p:pic>
      <p:pic>
        <p:nvPicPr>
          <p:cNvPr id="4" name="Picture 3"/>
          <p:cNvPicPr>
            <a:picLocks noChangeAspect="1"/>
          </p:cNvPicPr>
          <p:nvPr/>
        </p:nvPicPr>
        <p:blipFill>
          <a:blip r:embed="rId5"/>
          <a:stretch>
            <a:fillRect/>
          </a:stretch>
        </p:blipFill>
        <p:spPr>
          <a:xfrm>
            <a:off x="6700492" y="2868547"/>
            <a:ext cx="1910607" cy="1786771"/>
          </a:xfrm>
          <a:prstGeom prst="rect">
            <a:avLst/>
          </a:prstGeom>
        </p:spPr>
      </p:pic>
      <p:sp>
        <p:nvSpPr>
          <p:cNvPr id="16" name="Oval 15"/>
          <p:cNvSpPr/>
          <p:nvPr/>
        </p:nvSpPr>
        <p:spPr>
          <a:xfrm>
            <a:off x="2051720" y="3915732"/>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560332" y="4024477"/>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4860032" y="2622985"/>
            <a:ext cx="864096" cy="4171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097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6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Dual </a:t>
            </a:r>
            <a:r>
              <a:rPr lang="en-US" dirty="0">
                <a:solidFill>
                  <a:schemeClr val="tx1">
                    <a:lumMod val="95000"/>
                    <a:lumOff val="5000"/>
                  </a:schemeClr>
                </a:solidFill>
                <a:latin typeface="Times New Roman" charset="0"/>
                <a:ea typeface="Times New Roman" charset="0"/>
                <a:cs typeface="Times New Roman" charset="0"/>
              </a:rPr>
              <a:t>Q</a:t>
            </a:r>
            <a:r>
              <a:rPr lang="en-US" dirty="0" smtClean="0">
                <a:solidFill>
                  <a:schemeClr val="tx1">
                    <a:lumMod val="95000"/>
                    <a:lumOff val="5000"/>
                  </a:schemeClr>
                </a:solidFill>
                <a:latin typeface="Times New Roman" charset="0"/>
                <a:ea typeface="Times New Roman" charset="0"/>
                <a:cs typeface="Times New Roman" charset="0"/>
              </a:rPr>
              <a:t>uaternions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dq_op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8064" y="571855"/>
            <a:ext cx="4392042" cy="387866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Content Placeholder 2"/>
          <p:cNvSpPr>
            <a:spLocks noGrp="1"/>
          </p:cNvSpPr>
          <p:nvPr>
            <p:ph idx="1"/>
          </p:nvPr>
        </p:nvSpPr>
        <p:spPr>
          <a:xfrm>
            <a:off x="1847999" y="939988"/>
            <a:ext cx="4380185" cy="2181956"/>
          </a:xfrm>
        </p:spPr>
        <p:txBody>
          <a:bodyPr>
            <a:normAutofit fontScale="92500" lnSpcReduction="20000"/>
          </a:bodyPr>
          <a:lstStyle/>
          <a:p>
            <a:r>
              <a:rPr lang="en-US" sz="2200" dirty="0" smtClean="0">
                <a:latin typeface="Times New Roman" panose="02020603050405020304" pitchFamily="18" charset="0"/>
                <a:cs typeface="Times New Roman" panose="02020603050405020304" pitchFamily="18" charset="0"/>
              </a:rPr>
              <a:t>General 6DOF representation</a:t>
            </a:r>
          </a:p>
          <a:p>
            <a:pPr lvl="1"/>
            <a:r>
              <a:rPr lang="en-US" sz="1700" dirty="0" smtClean="0">
                <a:latin typeface="Times New Roman" panose="02020603050405020304" pitchFamily="18" charset="0"/>
                <a:cs typeface="Times New Roman" panose="02020603050405020304" pitchFamily="18" charset="0"/>
              </a:rPr>
              <a:t>Position: Cartesian coordinates</a:t>
            </a:r>
            <a:endParaRPr lang="en-US" sz="1700" dirty="0">
              <a:latin typeface="Times New Roman" panose="02020603050405020304" pitchFamily="18" charset="0"/>
              <a:cs typeface="Times New Roman" panose="02020603050405020304" pitchFamily="18" charset="0"/>
            </a:endParaRPr>
          </a:p>
          <a:p>
            <a:pPr lvl="1"/>
            <a:r>
              <a:rPr lang="en-US" sz="1700" dirty="0" smtClean="0">
                <a:latin typeface="Times New Roman" panose="02020603050405020304" pitchFamily="18" charset="0"/>
                <a:cs typeface="Times New Roman" panose="02020603050405020304" pitchFamily="18" charset="0"/>
              </a:rPr>
              <a:t>Attitude: Quaternion</a:t>
            </a:r>
          </a:p>
          <a:p>
            <a:pPr lvl="1"/>
            <a:endParaRPr lang="en-US" sz="20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Dual Quaternion </a:t>
            </a:r>
            <a:r>
              <a:rPr lang="en-US" sz="2200" dirty="0">
                <a:latin typeface="Times New Roman" panose="02020603050405020304" pitchFamily="18" charset="0"/>
                <a:cs typeface="Times New Roman" panose="02020603050405020304" pitchFamily="18" charset="0"/>
              </a:rPr>
              <a:t>6DOF representation</a:t>
            </a:r>
          </a:p>
          <a:p>
            <a:pPr lvl="1"/>
            <a:r>
              <a:rPr lang="en-US" sz="1700" dirty="0">
                <a:latin typeface="Times New Roman" panose="02020603050405020304" pitchFamily="18" charset="0"/>
                <a:cs typeface="Times New Roman" panose="02020603050405020304" pitchFamily="18" charset="0"/>
              </a:rPr>
              <a:t>Position: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lvl="1"/>
            <a:r>
              <a:rPr lang="en-US" sz="1700" dirty="0">
                <a:latin typeface="Times New Roman" panose="02020603050405020304" pitchFamily="18" charset="0"/>
                <a:cs typeface="Times New Roman" panose="02020603050405020304" pitchFamily="18" charset="0"/>
              </a:rPr>
              <a:t>Attitude: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847999" y="3121944"/>
            <a:ext cx="4236169" cy="19552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Characteristics of dual quaternions</a:t>
            </a:r>
          </a:p>
          <a:p>
            <a:pPr lvl="1"/>
            <a:r>
              <a:rPr lang="en-US" sz="1600" dirty="0" smtClean="0">
                <a:latin typeface="Times New Roman" panose="02020603050405020304" pitchFamily="18" charset="0"/>
                <a:cs typeface="Times New Roman" panose="02020603050405020304" pitchFamily="18" charset="0"/>
              </a:rPr>
              <a:t>Single transformation </a:t>
            </a:r>
          </a:p>
          <a:p>
            <a:pPr lvl="1"/>
            <a:r>
              <a:rPr lang="en-US" sz="1600" dirty="0" smtClean="0">
                <a:latin typeface="Times New Roman" panose="02020603050405020304" pitchFamily="18" charset="0"/>
                <a:cs typeface="Times New Roman" panose="02020603050405020304" pitchFamily="18" charset="0"/>
              </a:rPr>
              <a:t>Compactness</a:t>
            </a:r>
          </a:p>
          <a:p>
            <a:pPr lvl="1"/>
            <a:r>
              <a:rPr lang="en-US" sz="1600" dirty="0" smtClean="0">
                <a:latin typeface="Times New Roman" panose="02020603050405020304" pitchFamily="18" charset="0"/>
                <a:cs typeface="Times New Roman" panose="02020603050405020304" pitchFamily="18" charset="0"/>
              </a:rPr>
              <a:t>Similar properties as quaternions</a:t>
            </a:r>
          </a:p>
        </p:txBody>
      </p:sp>
      <p:sp>
        <p:nvSpPr>
          <p:cNvPr id="25" name="TextBox 24"/>
          <p:cNvSpPr txBox="1"/>
          <p:nvPr/>
        </p:nvSpPr>
        <p:spPr>
          <a:xfrm>
            <a:off x="6048233" y="4348341"/>
            <a:ext cx="2808312"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1</a:t>
            </a:r>
            <a:r>
              <a:rPr lang="en-US" sz="1200" dirty="0" smtClean="0">
                <a:latin typeface="Times New Roman" charset="0"/>
                <a:ea typeface="Times New Roman" charset="0"/>
                <a:cs typeface="Times New Roman" charset="0"/>
              </a:rPr>
              <a:t>: Animation of DQ motion</a:t>
            </a:r>
            <a:endParaRPr lang="en-US" sz="1200" dirty="0">
              <a:latin typeface="Times New Roman" charset="0"/>
              <a:ea typeface="Times New Roman" charset="0"/>
              <a:cs typeface="Times New Roman" charset="0"/>
            </a:endParaRPr>
          </a:p>
        </p:txBody>
      </p: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93461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video>
              <p:cMediaNode vol="80000" mute="1">
                <p:cTn id="38" fill="hold" display="0">
                  <p:stCondLst>
                    <p:cond delay="indefinite"/>
                  </p:stCondLst>
                </p:cTn>
                <p:tgtEl>
                  <p:spTgt spid="4"/>
                </p:tgtEl>
              </p:cMediaNode>
            </p:video>
          </p:childTnLst>
        </p:cTn>
      </p:par>
    </p:tnLst>
    <p:bldLst>
      <p:bldP spid="3" grpId="0" build="p"/>
      <p:bldP spid="16" grpId="0" build="p"/>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29089" y="1013039"/>
            <a:ext cx="6636532" cy="1574770"/>
          </a:xfrm>
          <a:prstGeom prst="rect">
            <a:avLst/>
          </a:prstGeom>
        </p:spPr>
      </p:pic>
      <p:pic>
        <p:nvPicPr>
          <p:cNvPr id="6" name="Picture 5"/>
          <p:cNvPicPr>
            <a:picLocks noChangeAspect="1"/>
          </p:cNvPicPr>
          <p:nvPr/>
        </p:nvPicPr>
        <p:blipFill>
          <a:blip r:embed="rId4"/>
          <a:stretch>
            <a:fillRect/>
          </a:stretch>
        </p:blipFill>
        <p:spPr>
          <a:xfrm>
            <a:off x="1980156" y="2928364"/>
            <a:ext cx="6534397" cy="1518557"/>
          </a:xfrm>
          <a:prstGeom prst="rect">
            <a:avLst/>
          </a:prstGeom>
        </p:spPr>
      </p:pic>
      <p:sp>
        <p:nvSpPr>
          <p:cNvPr id="14" name="Oval 13"/>
          <p:cNvSpPr/>
          <p:nvPr/>
        </p:nvSpPr>
        <p:spPr>
          <a:xfrm>
            <a:off x="4932114" y="1742704"/>
            <a:ext cx="1080045"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7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833950" y="912500"/>
            <a:ext cx="6660232" cy="3430019"/>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7140835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051719" y="903124"/>
            <a:ext cx="6641182" cy="3324810"/>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129319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1 </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rotWithShape="1">
          <a:blip r:embed="rId3"/>
          <a:srcRect t="-315" b="46859"/>
          <a:stretch/>
        </p:blipFill>
        <p:spPr>
          <a:xfrm>
            <a:off x="2771800" y="1151758"/>
            <a:ext cx="5616624" cy="2209734"/>
          </a:xfrm>
          <a:prstGeom prst="rect">
            <a:avLst/>
          </a:prstGeom>
        </p:spPr>
      </p:pic>
      <p:sp>
        <p:nvSpPr>
          <p:cNvPr id="5" name="Rounded Rectangle 4"/>
          <p:cNvSpPr/>
          <p:nvPr/>
        </p:nvSpPr>
        <p:spPr>
          <a:xfrm>
            <a:off x="2771800" y="1151758"/>
            <a:ext cx="108012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779912" y="1164788"/>
            <a:ext cx="36004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77174" y="1164788"/>
            <a:ext cx="338278"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077174" y="2392592"/>
            <a:ext cx="356595"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6"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24617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28" grpId="1" animBg="1"/>
      <p:bldP spid="29" grpId="0" animBg="1"/>
      <p:bldP spid="29" grpId="1"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rotWithShape="1">
          <a:blip r:embed="rId3"/>
          <a:srcRect t="-315" b="91304"/>
          <a:stretch/>
        </p:blipFill>
        <p:spPr>
          <a:xfrm>
            <a:off x="2699792" y="1259401"/>
            <a:ext cx="5616624" cy="372497"/>
          </a:xfrm>
          <a:prstGeom prst="rect">
            <a:avLst/>
          </a:prstGeom>
        </p:spPr>
      </p:pic>
      <p:sp>
        <p:nvSpPr>
          <p:cNvPr id="26"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36"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pic>
        <p:nvPicPr>
          <p:cNvPr id="22" name="Picture 21"/>
          <p:cNvPicPr>
            <a:picLocks noChangeAspect="1"/>
          </p:cNvPicPr>
          <p:nvPr/>
        </p:nvPicPr>
        <p:blipFill rotWithShape="1">
          <a:blip r:embed="rId3"/>
          <a:srcRect t="51928"/>
          <a:stretch/>
        </p:blipFill>
        <p:spPr>
          <a:xfrm>
            <a:off x="2699792" y="1622350"/>
            <a:ext cx="5616624" cy="1987147"/>
          </a:xfrm>
          <a:prstGeom prst="rect">
            <a:avLst/>
          </a:prstGeom>
        </p:spPr>
      </p:pic>
      <p:sp>
        <p:nvSpPr>
          <p:cNvPr id="5" name="Rounded Rectangle 4"/>
          <p:cNvSpPr/>
          <p:nvPr/>
        </p:nvSpPr>
        <p:spPr>
          <a:xfrm>
            <a:off x="2706464" y="1259401"/>
            <a:ext cx="108012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714576" y="1272431"/>
            <a:ext cx="36004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11838" y="1272431"/>
            <a:ext cx="338278"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011838" y="2500235"/>
            <a:ext cx="356595"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1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28" grpId="1" animBg="1"/>
      <p:bldP spid="29" grpId="0" animBg="1"/>
      <p:bldP spid="29" grpId="1"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Results: Mapping</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8159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517319"/>
            <a:ext cx="6031975" cy="4243425"/>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41006123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42290"/>
            <a:ext cx="4835331" cy="4347846"/>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9391285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440" y="402794"/>
            <a:ext cx="6985446" cy="4392488"/>
          </a:xfrm>
        </p:spPr>
        <p:txBody>
          <a:bodyPr>
            <a:noAutofit/>
          </a:bodyPr>
          <a:lstStyle/>
          <a:p>
            <a:pPr marL="514350" indent="-514350">
              <a:buFont typeface="+mj-lt"/>
              <a:buAutoNum type="arabicPeriod"/>
            </a:pPr>
            <a:r>
              <a:rPr lang="en-US" sz="1300" dirty="0" smtClean="0">
                <a:latin typeface="Times New Roman" charset="0"/>
                <a:ea typeface="Times New Roman" charset="0"/>
                <a:cs typeface="Times New Roman" charset="0"/>
              </a:rPr>
              <a:t>Dynamic </a:t>
            </a:r>
            <a:r>
              <a:rPr lang="en-US" sz="1300" dirty="0" err="1" smtClean="0">
                <a:latin typeface="Times New Roman" charset="0"/>
                <a:ea typeface="Times New Roman" charset="0"/>
                <a:cs typeface="Times New Roman" charset="0"/>
              </a:rPr>
              <a:t>SCvx</a:t>
            </a:r>
            <a:r>
              <a:rPr lang="en-US" sz="1300" dirty="0" smtClean="0">
                <a:latin typeface="Times New Roman" charset="0"/>
                <a:ea typeface="Times New Roman" charset="0"/>
                <a:cs typeface="Times New Roman" charset="0"/>
              </a:rPr>
              <a:t> method does prove to be a method to enable autonomous guidance for an accurate and safe asteroid descent, but it requires some further research to be robust and stable.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The </a:t>
            </a:r>
            <a:r>
              <a:rPr lang="en-US" sz="1300" dirty="0">
                <a:latin typeface="Times New Roman" charset="0"/>
                <a:ea typeface="Times New Roman" charset="0"/>
                <a:cs typeface="Times New Roman" charset="0"/>
              </a:rPr>
              <a:t>dynamic iterative process, </a:t>
            </a:r>
            <a:r>
              <a:rPr lang="en-US" sz="1300" dirty="0" smtClean="0">
                <a:latin typeface="Times New Roman" charset="0"/>
                <a:ea typeface="Times New Roman" charset="0"/>
                <a:cs typeface="Times New Roman" charset="0"/>
              </a:rPr>
              <a:t>converges to give a </a:t>
            </a:r>
            <a:r>
              <a:rPr lang="en-US" sz="1300" dirty="0">
                <a:latin typeface="Times New Roman" charset="0"/>
                <a:ea typeface="Times New Roman" charset="0"/>
                <a:cs typeface="Times New Roman" charset="0"/>
              </a:rPr>
              <a:t>lower thrust profile, which </a:t>
            </a:r>
            <a:r>
              <a:rPr lang="en-US" sz="1300" dirty="0" smtClean="0">
                <a:latin typeface="Times New Roman" charset="0"/>
                <a:ea typeface="Times New Roman" charset="0"/>
                <a:cs typeface="Times New Roman" charset="0"/>
              </a:rPr>
              <a:t>means lower </a:t>
            </a:r>
            <a:r>
              <a:rPr lang="en-US" sz="1300" dirty="0">
                <a:latin typeface="Times New Roman" charset="0"/>
                <a:ea typeface="Times New Roman" charset="0"/>
                <a:cs typeface="Times New Roman" charset="0"/>
              </a:rPr>
              <a:t>propellant </a:t>
            </a:r>
            <a:r>
              <a:rPr lang="en-US" sz="1300" dirty="0" smtClean="0">
                <a:latin typeface="Times New Roman" charset="0"/>
                <a:ea typeface="Times New Roman" charset="0"/>
                <a:cs typeface="Times New Roman" charset="0"/>
              </a:rPr>
              <a:t>consumption as </a:t>
            </a:r>
            <a:r>
              <a:rPr lang="en-US" sz="1300" dirty="0">
                <a:latin typeface="Times New Roman" charset="0"/>
                <a:ea typeface="Times New Roman" charset="0"/>
                <a:cs typeface="Times New Roman" charset="0"/>
              </a:rPr>
              <a:t>compared to </a:t>
            </a:r>
            <a:r>
              <a:rPr lang="en-US" sz="1300" dirty="0" err="1" smtClean="0">
                <a:latin typeface="Times New Roman" charset="0"/>
                <a:ea typeface="Times New Roman" charset="0"/>
                <a:cs typeface="Times New Roman" charset="0"/>
              </a:rPr>
              <a:t>Szmuk</a:t>
            </a:r>
            <a:r>
              <a:rPr lang="en-US" sz="1300" dirty="0" smtClean="0">
                <a:latin typeface="Times New Roman" charset="0"/>
                <a:ea typeface="Times New Roman" charset="0"/>
                <a:cs typeface="Times New Roman" charset="0"/>
              </a:rPr>
              <a:t> </a:t>
            </a:r>
            <a:r>
              <a:rPr lang="en-US" sz="1300" dirty="0">
                <a:latin typeface="Times New Roman" charset="0"/>
                <a:ea typeface="Times New Roman" charset="0"/>
                <a:cs typeface="Times New Roman" charset="0"/>
              </a:rPr>
              <a:t>et al. (2017</a:t>
            </a:r>
            <a:r>
              <a:rPr lang="en-US" sz="1300" dirty="0" smtClean="0">
                <a:latin typeface="Times New Roman" charset="0"/>
                <a:ea typeface="Times New Roman" charset="0"/>
                <a:cs typeface="Times New Roman" charset="0"/>
              </a:rPr>
              <a:t>).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The iterative DQ successive </a:t>
            </a:r>
            <a:r>
              <a:rPr lang="en-US" sz="1300" dirty="0" err="1">
                <a:latin typeface="Times New Roman" charset="0"/>
                <a:ea typeface="Times New Roman" charset="0"/>
                <a:cs typeface="Times New Roman" charset="0"/>
              </a:rPr>
              <a:t>convexification</a:t>
            </a:r>
            <a:r>
              <a:rPr lang="en-US" sz="1300" dirty="0">
                <a:latin typeface="Times New Roman" charset="0"/>
                <a:ea typeface="Times New Roman" charset="0"/>
                <a:cs typeface="Times New Roman" charset="0"/>
              </a:rPr>
              <a:t> method converges in less than 10 iterations within 7 secs (</a:t>
            </a:r>
            <a:r>
              <a:rPr lang="en-US" sz="1300" dirty="0" err="1">
                <a:latin typeface="Times New Roman" charset="0"/>
                <a:ea typeface="Times New Roman" charset="0"/>
                <a:cs typeface="Times New Roman" charset="0"/>
              </a:rPr>
              <a:t>optimiser</a:t>
            </a:r>
            <a:r>
              <a:rPr lang="en-US" sz="1300" dirty="0">
                <a:latin typeface="Times New Roman" charset="0"/>
                <a:ea typeface="Times New Roman" charset="0"/>
                <a:cs typeface="Times New Roman" charset="0"/>
              </a:rPr>
              <a:t> time) for the Mars </a:t>
            </a:r>
            <a:r>
              <a:rPr lang="en-US" sz="1300" dirty="0" smtClean="0">
                <a:latin typeface="Times New Roman" charset="0"/>
                <a:ea typeface="Times New Roman" charset="0"/>
                <a:cs typeface="Times New Roman" charset="0"/>
              </a:rPr>
              <a:t>descent and therefore can be implemented in a real time application</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6DOF </a:t>
            </a:r>
            <a:r>
              <a:rPr lang="en-US" sz="1300" dirty="0">
                <a:latin typeface="Times New Roman" charset="0"/>
                <a:ea typeface="Times New Roman" charset="0"/>
                <a:cs typeface="Times New Roman" charset="0"/>
              </a:rPr>
              <a:t>relative frame dynamics with DQs </a:t>
            </a:r>
            <a:r>
              <a:rPr lang="en-US" sz="1300" dirty="0" smtClean="0">
                <a:latin typeface="Times New Roman" charset="0"/>
                <a:ea typeface="Times New Roman" charset="0"/>
                <a:cs typeface="Times New Roman" charset="0"/>
              </a:rPr>
              <a:t>have </a:t>
            </a:r>
            <a:r>
              <a:rPr lang="en-US" sz="1300" dirty="0">
                <a:latin typeface="Times New Roman" charset="0"/>
                <a:ea typeface="Times New Roman" charset="0"/>
                <a:cs typeface="Times New Roman" charset="0"/>
              </a:rPr>
              <a:t>been </a:t>
            </a:r>
            <a:r>
              <a:rPr lang="en-US" sz="1300" dirty="0" smtClean="0">
                <a:latin typeface="Times New Roman" charset="0"/>
                <a:ea typeface="Times New Roman" charset="0"/>
                <a:cs typeface="Times New Roman" charset="0"/>
              </a:rPr>
              <a:t>derived and verified for the purpose of this thesis and can be used for further research work.</a:t>
            </a: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A complex relationship between penalty </a:t>
            </a:r>
            <a:r>
              <a:rPr lang="en-US" sz="1300" dirty="0">
                <a:latin typeface="Times New Roman" charset="0"/>
                <a:ea typeface="Times New Roman" charset="0"/>
                <a:cs typeface="Times New Roman" charset="0"/>
              </a:rPr>
              <a:t>weight values, the propellant mass to be </a:t>
            </a:r>
            <a:r>
              <a:rPr lang="en-US" sz="1300" dirty="0" err="1">
                <a:latin typeface="Times New Roman" charset="0"/>
                <a:ea typeface="Times New Roman" charset="0"/>
                <a:cs typeface="Times New Roman" charset="0"/>
              </a:rPr>
              <a:t>optimised</a:t>
            </a:r>
            <a:r>
              <a:rPr lang="en-US" sz="1300" dirty="0">
                <a:latin typeface="Times New Roman" charset="0"/>
                <a:ea typeface="Times New Roman" charset="0"/>
                <a:cs typeface="Times New Roman" charset="0"/>
              </a:rPr>
              <a:t>, the sensitivity of ECOS to scaling and final time </a:t>
            </a:r>
            <a:r>
              <a:rPr lang="en-US" sz="1300" dirty="0" smtClean="0">
                <a:latin typeface="Times New Roman" charset="0"/>
                <a:ea typeface="Times New Roman" charset="0"/>
                <a:cs typeface="Times New Roman" charset="0"/>
              </a:rPr>
              <a:t>has been found and needs further research.</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Initial framework and underlying logic from SBMPO has been established for future work</a:t>
            </a:r>
            <a:r>
              <a:rPr lang="en-US" sz="1300" dirty="0" smtClean="0">
                <a:latin typeface="Times New Roman" charset="0"/>
                <a:ea typeface="Times New Roman" charset="0"/>
                <a:cs typeface="Times New Roman" charset="0"/>
              </a:rPr>
              <a:t>.</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4" name="Content Placeholder 2"/>
          <p:cNvSpPr txBox="1">
            <a:spLocks/>
          </p:cNvSpPr>
          <p:nvPr/>
        </p:nvSpPr>
        <p:spPr>
          <a:xfrm>
            <a:off x="130907" y="3101303"/>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Conclusions</a:t>
            </a:r>
          </a:p>
        </p:txBody>
      </p:sp>
      <p:sp>
        <p:nvSpPr>
          <p:cNvPr id="1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1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9547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567463"/>
            <a:ext cx="6911001" cy="4680520"/>
          </a:xfrm>
        </p:spPr>
        <p:txBody>
          <a:bodyPr>
            <a:noAutofit/>
          </a:bodyPr>
          <a:lstStyle/>
          <a:p>
            <a:pPr marL="514350" indent="-514350">
              <a:buFont typeface="+mj-lt"/>
              <a:buAutoNum type="arabicPeriod"/>
            </a:pPr>
            <a:r>
              <a:rPr lang="en-US" sz="1400" dirty="0">
                <a:latin typeface="Times New Roman" charset="0"/>
                <a:ea typeface="Times New Roman" charset="0"/>
                <a:cs typeface="Times New Roman" charset="0"/>
              </a:rPr>
              <a:t>The SMBPO algorithm needs to be completed </a:t>
            </a:r>
            <a:r>
              <a:rPr lang="en-US" sz="1400" dirty="0" smtClean="0">
                <a:latin typeface="Times New Roman" charset="0"/>
                <a:ea typeface="Times New Roman" charset="0"/>
                <a:cs typeface="Times New Roman" charset="0"/>
              </a:rPr>
              <a:t>to lead </a:t>
            </a:r>
            <a:r>
              <a:rPr lang="en-US" sz="1400" dirty="0">
                <a:latin typeface="Times New Roman" charset="0"/>
                <a:ea typeface="Times New Roman" charset="0"/>
                <a:cs typeface="Times New Roman" charset="0"/>
              </a:rPr>
              <a:t>to lower global mapping phase times for actual </a:t>
            </a:r>
            <a:r>
              <a:rPr lang="en-US" sz="1400" dirty="0" smtClean="0">
                <a:latin typeface="Times New Roman" charset="0"/>
                <a:ea typeface="Times New Roman" charset="0"/>
                <a:cs typeface="Times New Roman" charset="0"/>
              </a:rPr>
              <a:t>missions.</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An optimal </a:t>
            </a:r>
            <a:r>
              <a:rPr lang="en-US" sz="1400" dirty="0">
                <a:latin typeface="Times New Roman" charset="0"/>
                <a:ea typeface="Times New Roman" charset="0"/>
                <a:cs typeface="Times New Roman" charset="0"/>
              </a:rPr>
              <a:t>time to </a:t>
            </a:r>
            <a:r>
              <a:rPr lang="en-US" sz="1400" dirty="0" smtClean="0">
                <a:latin typeface="Times New Roman" charset="0"/>
                <a:ea typeface="Times New Roman" charset="0"/>
                <a:cs typeface="Times New Roman" charset="0"/>
              </a:rPr>
              <a:t>go algorithm should be implemented for the descent phase. </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exact relation </a:t>
            </a:r>
            <a:r>
              <a:rPr lang="en-US" sz="1400" dirty="0" smtClean="0">
                <a:latin typeface="Times New Roman" charset="0"/>
                <a:ea typeface="Times New Roman" charset="0"/>
                <a:cs typeface="Times New Roman" charset="0"/>
              </a:rPr>
              <a:t>between the </a:t>
            </a:r>
            <a:r>
              <a:rPr lang="en-US" sz="1400" dirty="0">
                <a:latin typeface="Times New Roman" charset="0"/>
                <a:ea typeface="Times New Roman" charset="0"/>
                <a:cs typeface="Times New Roman" charset="0"/>
              </a:rPr>
              <a:t>scale of the penalty weights for virtual controls and trust region and non linear constraints has to </a:t>
            </a:r>
            <a:r>
              <a:rPr lang="en-US" sz="1400" dirty="0" smtClean="0">
                <a:latin typeface="Times New Roman" charset="0"/>
                <a:ea typeface="Times New Roman" charset="0"/>
                <a:cs typeface="Times New Roman" charset="0"/>
              </a:rPr>
              <a:t>be figured </a:t>
            </a:r>
            <a:r>
              <a:rPr lang="en-US" sz="1400" dirty="0">
                <a:latin typeface="Times New Roman" charset="0"/>
                <a:ea typeface="Times New Roman" charset="0"/>
                <a:cs typeface="Times New Roman" charset="0"/>
              </a:rPr>
              <a:t>out.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Use of other convex </a:t>
            </a:r>
            <a:r>
              <a:rPr lang="en-US" sz="1400" dirty="0" err="1">
                <a:latin typeface="Times New Roman" charset="0"/>
                <a:ea typeface="Times New Roman" charset="0"/>
                <a:cs typeface="Times New Roman" charset="0"/>
              </a:rPr>
              <a:t>optimisers</a:t>
            </a:r>
            <a:r>
              <a:rPr lang="en-US" sz="1400" dirty="0">
                <a:latin typeface="Times New Roman" charset="0"/>
                <a:ea typeface="Times New Roman" charset="0"/>
                <a:cs typeface="Times New Roman" charset="0"/>
              </a:rPr>
              <a:t> with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problem needs to be investigated for better performance under badly scaled problem parameters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Hazard Detection and Avoidance, </a:t>
            </a:r>
            <a:r>
              <a:rPr lang="en-US" sz="1400" dirty="0">
                <a:latin typeface="Times New Roman" charset="0"/>
                <a:ea typeface="Times New Roman" charset="0"/>
                <a:cs typeface="Times New Roman" charset="0"/>
              </a:rPr>
              <a:t>should also be incorporated </a:t>
            </a:r>
            <a:r>
              <a:rPr lang="en-US" sz="1400" dirty="0" smtClean="0">
                <a:latin typeface="Times New Roman" charset="0"/>
                <a:ea typeface="Times New Roman" charset="0"/>
                <a:cs typeface="Times New Roman" charset="0"/>
              </a:rPr>
              <a:t>to </a:t>
            </a:r>
            <a:r>
              <a:rPr lang="en-US" sz="1400" dirty="0">
                <a:latin typeface="Times New Roman" charset="0"/>
                <a:ea typeface="Times New Roman" charset="0"/>
                <a:cs typeface="Times New Roman" charset="0"/>
              </a:rPr>
              <a:t>verify the capabilities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to deal with diversions.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To evaluate the advantages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guidance, it is necessary to have comparisons with other guidance technologies available.</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000" dirty="0" smtClean="0">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p>
        </p:txBody>
      </p:sp>
      <p:sp>
        <p:nvSpPr>
          <p:cNvPr id="1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26022" y="3406681"/>
            <a:ext cx="1572596"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Recommendations</a:t>
            </a:r>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p>
        </p:txBody>
      </p:sp>
      <p:sp>
        <p:nvSpPr>
          <p:cNvPr id="2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p>
        </p:txBody>
      </p:sp>
    </p:spTree>
    <p:extLst>
      <p:ext uri="{BB962C8B-B14F-4D97-AF65-F5344CB8AC3E}">
        <p14:creationId xmlns:p14="http://schemas.microsoft.com/office/powerpoint/2010/main" val="10297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Autonomous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915816" y="1396002"/>
            <a:ext cx="5320228" cy="1852150"/>
          </a:xfrm>
        </p:spPr>
        <p:txBody>
          <a:bodyPr>
            <a:normAutofit/>
          </a:bodyPr>
          <a:lstStyle/>
          <a:p>
            <a:r>
              <a:rPr lang="en-US" sz="2000" dirty="0" smtClean="0">
                <a:latin typeface="Times New Roman" panose="02020603050405020304" pitchFamily="18" charset="0"/>
                <a:cs typeface="Times New Roman" panose="02020603050405020304" pitchFamily="18" charset="0"/>
              </a:rPr>
              <a:t>A priori information about asteroids is limited</a:t>
            </a:r>
          </a:p>
          <a:p>
            <a:r>
              <a:rPr lang="en-US" sz="2000" dirty="0" smtClean="0">
                <a:latin typeface="Times New Roman" panose="02020603050405020304" pitchFamily="18" charset="0"/>
                <a:cs typeface="Times New Roman" panose="02020603050405020304" pitchFamily="18" charset="0"/>
              </a:rPr>
              <a:t>Perturbed and variable environment</a:t>
            </a:r>
          </a:p>
          <a:p>
            <a:r>
              <a:rPr lang="en-US" sz="2000" dirty="0" smtClean="0">
                <a:latin typeface="Times New Roman" panose="02020603050405020304" pitchFamily="18" charset="0"/>
                <a:cs typeface="Times New Roman" panose="02020603050405020304" pitchFamily="18" charset="0"/>
              </a:rPr>
              <a:t>Shapes, rotation rates and densities might be irregular or variable</a:t>
            </a:r>
          </a:p>
          <a:p>
            <a:r>
              <a:rPr lang="en-US" sz="2000" dirty="0" smtClean="0">
                <a:latin typeface="Times New Roman" panose="02020603050405020304" pitchFamily="18" charset="0"/>
                <a:cs typeface="Times New Roman" panose="02020603050405020304" pitchFamily="18" charset="0"/>
              </a:rPr>
              <a:t>Distance from Earth around 1.1-2 au</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79397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743" y="7620"/>
            <a:ext cx="7090513" cy="857250"/>
          </a:xfrm>
        </p:spPr>
        <p:txBody>
          <a:bodyPr/>
          <a:lstStyle/>
          <a:p>
            <a:pPr algn="ct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9632" y="848972"/>
            <a:ext cx="7090513" cy="3615551"/>
          </a:xfrm>
        </p:spPr>
        <p:txBody>
          <a:bodyPr/>
          <a:lstStyle/>
          <a:p>
            <a:pPr>
              <a:buFont typeface="+mj-lt"/>
              <a:buAutoNum type="arabicPeriod"/>
            </a:pPr>
            <a:r>
              <a:rPr lang="en-US" sz="1200" dirty="0">
                <a:latin typeface="Times New Roman" panose="02020603050405020304" pitchFamily="18" charset="0"/>
                <a:cs typeface="Times New Roman" panose="02020603050405020304" pitchFamily="18" charset="0"/>
                <a:hlinkClick r:id="rId2"/>
              </a:rPr>
              <a:t>https://www.space.com/30213-asteroid-mining-planetary-resources-2025.html</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://www.nasa.gov/content/what-is-nasa-s-asteroid-redirect-mission</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://www.asteroidmission.org/?latest-news=nasa-mission-reveals-asteroid-big-surprises</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a:t>
            </a:r>
            <a:r>
              <a:rPr lang="en-US" sz="1200" dirty="0" smtClean="0">
                <a:latin typeface="Times New Roman" panose="02020603050405020304" pitchFamily="18" charset="0"/>
                <a:cs typeface="Times New Roman" panose="02020603050405020304" pitchFamily="18" charset="0"/>
                <a:hlinkClick r:id="rId2"/>
              </a:rPr>
              <a:t>www.extremetech.com/extreme/286238-hayabusa-2-successfully-collects-sample-from-asteroid-ryugu</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dirty="0" err="1" smtClean="0">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M., </a:t>
            </a:r>
            <a:r>
              <a:rPr lang="en-US" sz="1200" dirty="0" err="1">
                <a:latin typeface="Times New Roman" charset="0"/>
                <a:ea typeface="Times New Roman" charset="0"/>
                <a:cs typeface="Times New Roman" charset="0"/>
              </a:rPr>
              <a:t>Utku</a:t>
            </a:r>
            <a:r>
              <a:rPr lang="en-US" sz="1200" dirty="0">
                <a:latin typeface="Times New Roman" charset="0"/>
                <a:ea typeface="Times New Roman" charset="0"/>
                <a:cs typeface="Times New Roman" charset="0"/>
              </a:rPr>
              <a:t>, E., and </a:t>
            </a:r>
            <a:r>
              <a:rPr lang="en-US" sz="1200" dirty="0" err="1">
                <a:latin typeface="Times New Roman" charset="0"/>
                <a:ea typeface="Times New Roman" charset="0"/>
                <a:cs typeface="Times New Roman" charset="0"/>
              </a:rPr>
              <a:t>Açıkme¸se</a:t>
            </a:r>
            <a:r>
              <a:rPr lang="en-US" sz="1200" dirty="0">
                <a:latin typeface="Times New Roman" charset="0"/>
                <a:ea typeface="Times New Roman" charset="0"/>
                <a:cs typeface="Times New Roman" charset="0"/>
              </a:rPr>
              <a:t>, B. “Successive </a:t>
            </a:r>
            <a:r>
              <a:rPr lang="en-US" sz="1200" dirty="0" err="1">
                <a:latin typeface="Times New Roman" charset="0"/>
                <a:ea typeface="Times New Roman" charset="0"/>
                <a:cs typeface="Times New Roman" charset="0"/>
              </a:rPr>
              <a:t>Convexification</a:t>
            </a:r>
            <a:r>
              <a:rPr lang="en-US" sz="1200" dirty="0">
                <a:latin typeface="Times New Roman" charset="0"/>
                <a:ea typeface="Times New Roman" charset="0"/>
                <a:cs typeface="Times New Roman" charset="0"/>
              </a:rPr>
              <a:t> for Mars 6-DoF Powered </a:t>
            </a:r>
            <a:r>
              <a:rPr lang="en-US" sz="1200" dirty="0" smtClean="0">
                <a:latin typeface="Times New Roman" charset="0"/>
                <a:ea typeface="Times New Roman" charset="0"/>
                <a:cs typeface="Times New Roman" charset="0"/>
              </a:rPr>
              <a:t>Descent Landing </a:t>
            </a:r>
            <a:r>
              <a:rPr lang="en-US" sz="1200" dirty="0">
                <a:latin typeface="Times New Roman" charset="0"/>
                <a:ea typeface="Times New Roman" charset="0"/>
                <a:cs typeface="Times New Roman" charset="0"/>
              </a:rPr>
              <a:t>Guidance”. AIAA Guidance, Navigation, and Control Conference. (2017).</a:t>
            </a:r>
          </a:p>
          <a:p>
            <a:pPr>
              <a:buFont typeface="+mj-lt"/>
              <a:buAutoNum type="arabicPeriod"/>
            </a:pPr>
            <a:endParaRPr lang="en-US" sz="1200" dirty="0" smtClean="0">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4597415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171" y="2430463"/>
            <a:ext cx="3240360" cy="857250"/>
          </a:xfrm>
        </p:spPr>
        <p:txBody>
          <a:bodyPr>
            <a:noAutofit/>
          </a:bodyPr>
          <a:lstStyle/>
          <a:p>
            <a:r>
              <a:rPr lang="en-US" sz="5400" dirty="0" smtClean="0">
                <a:solidFill>
                  <a:schemeClr val="tx1">
                    <a:lumMod val="95000"/>
                    <a:lumOff val="5000"/>
                  </a:schemeClr>
                </a:solidFill>
                <a:latin typeface="Times New Roman" charset="0"/>
                <a:ea typeface="Times New Roman" charset="0"/>
                <a:cs typeface="Times New Roman" charset="0"/>
              </a:rPr>
              <a:t>Questions?</a:t>
            </a:r>
            <a:endParaRPr lang="en-US" sz="5400" dirty="0">
              <a:solidFill>
                <a:schemeClr val="tx1">
                  <a:lumMod val="95000"/>
                  <a:lumOff val="5000"/>
                </a:schemeClr>
              </a:solidFill>
              <a:latin typeface="Times New Roman" charset="0"/>
              <a:ea typeface="Times New Roman" charset="0"/>
              <a:cs typeface="Times New Roman" charset="0"/>
            </a:endParaRPr>
          </a:p>
        </p:txBody>
      </p:sp>
      <p:sp>
        <p:nvSpPr>
          <p:cNvPr id="3" name="Title 1"/>
          <p:cNvSpPr txBox="1">
            <a:spLocks/>
          </p:cNvSpPr>
          <p:nvPr/>
        </p:nvSpPr>
        <p:spPr>
          <a:xfrm>
            <a:off x="3347864" y="987574"/>
            <a:ext cx="364297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US" sz="5400" dirty="0" smtClean="0">
                <a:solidFill>
                  <a:schemeClr val="tx1">
                    <a:lumMod val="95000"/>
                    <a:lumOff val="5000"/>
                  </a:schemeClr>
                </a:solidFill>
                <a:latin typeface="Times New Roman" charset="0"/>
                <a:ea typeface="Times New Roman" charset="0"/>
                <a:cs typeface="Times New Roman" charset="0"/>
              </a:rPr>
              <a:t>Thank You!</a:t>
            </a:r>
            <a:endParaRPr lang="en-US" sz="5400" dirty="0">
              <a:solidFill>
                <a:schemeClr val="tx1">
                  <a:lumMod val="95000"/>
                  <a:lumOff val="5000"/>
                </a:schemeClr>
              </a:solidFill>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3400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771875" y="1127824"/>
            <a:ext cx="5184576" cy="1940500"/>
          </a:xfrm>
          <a:prstGeom prst="rect">
            <a:avLst/>
          </a:prstGeom>
        </p:spPr>
      </p:pic>
      <p:pic>
        <p:nvPicPr>
          <p:cNvPr id="4" name="Picture 3"/>
          <p:cNvPicPr>
            <a:picLocks noChangeAspect="1"/>
          </p:cNvPicPr>
          <p:nvPr/>
        </p:nvPicPr>
        <p:blipFill>
          <a:blip r:embed="rId4"/>
          <a:stretch>
            <a:fillRect/>
          </a:stretch>
        </p:blipFill>
        <p:spPr>
          <a:xfrm>
            <a:off x="2195736" y="3121944"/>
            <a:ext cx="6580929" cy="1647925"/>
          </a:xfrm>
          <a:prstGeom prst="rect">
            <a:avLst/>
          </a:prstGeom>
        </p:spPr>
      </p:pic>
      <p:sp>
        <p:nvSpPr>
          <p:cNvPr id="14" name="Oval 13"/>
          <p:cNvSpPr/>
          <p:nvPr/>
        </p:nvSpPr>
        <p:spPr>
          <a:xfrm>
            <a:off x="4499992" y="2051445"/>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948264" y="2136534"/>
            <a:ext cx="360040"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7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8639"/>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915816" y="1182050"/>
            <a:ext cx="4824536" cy="1856500"/>
          </a:xfrm>
          <a:prstGeom prst="rect">
            <a:avLst/>
          </a:prstGeom>
        </p:spPr>
      </p:pic>
      <p:pic>
        <p:nvPicPr>
          <p:cNvPr id="4" name="Picture 3"/>
          <p:cNvPicPr>
            <a:picLocks noChangeAspect="1"/>
          </p:cNvPicPr>
          <p:nvPr/>
        </p:nvPicPr>
        <p:blipFill>
          <a:blip r:embed="rId4"/>
          <a:stretch>
            <a:fillRect/>
          </a:stretch>
        </p:blipFill>
        <p:spPr>
          <a:xfrm>
            <a:off x="2994174" y="3121944"/>
            <a:ext cx="4739975" cy="1839753"/>
          </a:xfrm>
          <a:prstGeom prst="rect">
            <a:avLst/>
          </a:prstGeom>
        </p:spPr>
      </p:pic>
    </p:spTree>
    <p:extLst>
      <p:ext uri="{BB962C8B-B14F-4D97-AF65-F5344CB8AC3E}">
        <p14:creationId xmlns:p14="http://schemas.microsoft.com/office/powerpoint/2010/main" val="38786515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01983"/>
            <a:ext cx="6911001" cy="4218410"/>
          </a:xfrm>
        </p:spPr>
        <p:txBody>
          <a:bodyPr>
            <a:noAutofit/>
          </a:bodyPr>
          <a:lstStyle/>
          <a:p>
            <a:pPr>
              <a:buFont typeface="+mj-lt"/>
              <a:buAutoNum type="arabicPeriod"/>
            </a:pP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glide-slope and line of sight constraint need to be incorporated intelligently.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Higher order </a:t>
            </a:r>
            <a:r>
              <a:rPr lang="en-US" sz="1400" dirty="0" err="1">
                <a:latin typeface="Times New Roman" charset="0"/>
                <a:ea typeface="Times New Roman" charset="0"/>
                <a:cs typeface="Times New Roman" charset="0"/>
              </a:rPr>
              <a:t>discretisation</a:t>
            </a:r>
            <a:r>
              <a:rPr lang="en-US" sz="1400" dirty="0">
                <a:latin typeface="Times New Roman" charset="0"/>
                <a:ea typeface="Times New Roman" charset="0"/>
                <a:cs typeface="Times New Roman" charset="0"/>
              </a:rPr>
              <a:t> has been encoded in the algorithm, but needs some work to be actually implemented.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Better control can be obtained with FOH and should be looked into as further work</a:t>
            </a:r>
            <a:r>
              <a:rPr lang="en-US" sz="1400" dirty="0" smtClean="0">
                <a:latin typeface="Times New Roman" charset="0"/>
                <a:ea typeface="Times New Roman" charset="0"/>
                <a:cs typeface="Times New Roman" charset="0"/>
              </a:rPr>
              <a:t>.</a:t>
            </a:r>
          </a:p>
          <a:p>
            <a:pPr>
              <a:buFont typeface="+mj-lt"/>
              <a:buAutoNum type="arabicPeriod"/>
            </a:pPr>
            <a:r>
              <a:rPr lang="en-US" sz="1400" dirty="0">
                <a:latin typeface="Times New Roman" charset="0"/>
                <a:ea typeface="Times New Roman" charset="0"/>
                <a:cs typeface="Times New Roman" charset="0"/>
              </a:rPr>
              <a:t>Another effort 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more global is to work with different landing scenarios</a:t>
            </a:r>
            <a:r>
              <a:rPr lang="en-US" sz="1400" dirty="0" smtClean="0">
                <a:latin typeface="Times New Roman" charset="0"/>
                <a:ea typeface="Times New Roman" charset="0"/>
                <a:cs typeface="Times New Roman" charset="0"/>
              </a:rPr>
              <a:t>.</a:t>
            </a:r>
          </a:p>
          <a:p>
            <a:pPr>
              <a:buFont typeface="+mj-lt"/>
              <a:buAutoNum type="arabicPeriod"/>
            </a:pPr>
            <a:r>
              <a:rPr lang="en-US" sz="1400" dirty="0">
                <a:latin typeface="Times New Roman" charset="0"/>
                <a:ea typeface="Times New Roman" charset="0"/>
                <a:cs typeface="Times New Roman" charset="0"/>
              </a:rPr>
              <a:t>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compatible with a GNC system, a closed loop GNC simulator needs to be built. </a:t>
            </a:r>
          </a:p>
          <a:p>
            <a:pPr>
              <a:buFont typeface="+mj-lt"/>
              <a:buAutoNum type="arabicPeriod"/>
            </a:pPr>
            <a:r>
              <a:rPr lang="en-US" sz="1400" dirty="0">
                <a:latin typeface="Times New Roman" charset="0"/>
                <a:ea typeface="Times New Roman" charset="0"/>
                <a:cs typeface="Times New Roman" charset="0"/>
              </a:rPr>
              <a:t>SRP and 3rdBP perturbations should also be added to obtain a more accurate achievable precision</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Simulations with spherical gravity and gravity from spherical harmonics should also be considered in future work</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algorithms for both mapping and descent should be coded using compiled languages like C or C++ to obtain better computational speeds.</a:t>
            </a:r>
          </a:p>
          <a:p>
            <a:pPr>
              <a:buFont typeface="+mj-lt"/>
              <a:buAutoNum type="arabicPeriod"/>
            </a:pPr>
            <a:endParaRPr lang="en-US" sz="1400" dirty="0"/>
          </a:p>
          <a:p>
            <a:pPr>
              <a:buFont typeface="+mj-lt"/>
              <a:buAutoNum type="arabicPeriod"/>
            </a:pPr>
            <a:endParaRPr lang="en-US" sz="1400" dirty="0"/>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43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36" y="636659"/>
            <a:ext cx="5832648" cy="3972654"/>
          </a:xfrm>
          <a:prstGeom prst="rect">
            <a:avLst/>
          </a:prstGeom>
        </p:spPr>
      </p:pic>
    </p:spTree>
    <p:extLst>
      <p:ext uri="{BB962C8B-B14F-4D97-AF65-F5344CB8AC3E}">
        <p14:creationId xmlns:p14="http://schemas.microsoft.com/office/powerpoint/2010/main" val="2148766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047" y="612042"/>
            <a:ext cx="5739826" cy="4208341"/>
          </a:xfrm>
          <a:prstGeom prst="rect">
            <a:avLst/>
          </a:prstGeom>
        </p:spPr>
      </p:pic>
    </p:spTree>
    <p:extLst>
      <p:ext uri="{BB962C8B-B14F-4D97-AF65-F5344CB8AC3E}">
        <p14:creationId xmlns:p14="http://schemas.microsoft.com/office/powerpoint/2010/main" val="293469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859" y="555526"/>
            <a:ext cx="5472608" cy="4237279"/>
          </a:xfrm>
          <a:prstGeom prst="rect">
            <a:avLst/>
          </a:prstGeom>
        </p:spPr>
      </p:pic>
    </p:spTree>
    <p:extLst>
      <p:ext uri="{BB962C8B-B14F-4D97-AF65-F5344CB8AC3E}">
        <p14:creationId xmlns:p14="http://schemas.microsoft.com/office/powerpoint/2010/main" val="2109015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77" y="58916"/>
            <a:ext cx="7313123" cy="1008112"/>
          </a:xfrm>
        </p:spPr>
        <p:txBody>
          <a:bodyPr>
            <a:no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are the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vailable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Methods for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363201" y="1593438"/>
            <a:ext cx="4248472" cy="1640304"/>
          </a:xfrm>
        </p:spPr>
        <p:txBody>
          <a:bodyPr>
            <a:normAutofit/>
          </a:bodyPr>
          <a:lstStyle/>
          <a:p>
            <a:r>
              <a:rPr lang="en-US" sz="2000" dirty="0" err="1" smtClean="0">
                <a:latin typeface="Times New Roman" panose="02020603050405020304" pitchFamily="18" charset="0"/>
                <a:cs typeface="Times New Roman" panose="02020603050405020304" pitchFamily="18" charset="0"/>
              </a:rPr>
              <a:t>Pseudospectral</a:t>
            </a:r>
            <a:r>
              <a:rPr lang="en-US" sz="2000" dirty="0" smtClean="0">
                <a:latin typeface="Times New Roman" panose="02020603050405020304" pitchFamily="18" charset="0"/>
                <a:cs typeface="Times New Roman" panose="02020603050405020304" pitchFamily="18" charset="0"/>
              </a:rPr>
              <a:t> Methods</a:t>
            </a:r>
          </a:p>
          <a:p>
            <a:r>
              <a:rPr lang="en-US" sz="2000" dirty="0" smtClean="0">
                <a:latin typeface="Times New Roman" panose="02020603050405020304" pitchFamily="18" charset="0"/>
                <a:cs typeface="Times New Roman" panose="02020603050405020304" pitchFamily="18" charset="0"/>
              </a:rPr>
              <a:t>Artificial Potential Functions</a:t>
            </a:r>
          </a:p>
          <a:p>
            <a:r>
              <a:rPr lang="en-US" sz="2000" dirty="0" smtClean="0">
                <a:latin typeface="Times New Roman" panose="02020603050405020304" pitchFamily="18" charset="0"/>
                <a:cs typeface="Times New Roman" panose="02020603050405020304" pitchFamily="18" charset="0"/>
              </a:rPr>
              <a:t>Convex </a:t>
            </a:r>
            <a:r>
              <a:rPr lang="en-US" sz="2000" dirty="0" err="1" smtClean="0">
                <a:latin typeface="Times New Roman" panose="02020603050405020304" pitchFamily="18" charset="0"/>
                <a:cs typeface="Times New Roman" panose="02020603050405020304" pitchFamily="18" charset="0"/>
              </a:rPr>
              <a:t>Optimisation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Sampling Based Motion Planning</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2630034" y="1585113"/>
            <a:ext cx="5714807" cy="1852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Selected Autonomous Guidance Technologies</a:t>
            </a:r>
          </a:p>
          <a:p>
            <a:pPr lvl="1"/>
            <a:r>
              <a:rPr lang="en-US" sz="1600" dirty="0" smtClean="0">
                <a:latin typeface="Times New Roman" panose="02020603050405020304" pitchFamily="18" charset="0"/>
                <a:cs typeface="Times New Roman" panose="02020603050405020304" pitchFamily="18" charset="0"/>
              </a:rPr>
              <a:t>Successive Convex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Sampling Based Model Predictive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2960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Research Question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646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8906" y="1635147"/>
            <a:ext cx="7090513" cy="857250"/>
          </a:xfrm>
        </p:spPr>
        <p:txBody>
          <a:bodyPr>
            <a:noAutofit/>
          </a:bodyPr>
          <a:lstStyle/>
          <a:p>
            <a:pPr algn="ctr"/>
            <a:r>
              <a:rPr lang="en-US" sz="1800" b="1" i="1" dirty="0">
                <a:solidFill>
                  <a:schemeClr val="tx1">
                    <a:lumMod val="95000"/>
                    <a:lumOff val="5000"/>
                  </a:schemeClr>
                </a:solidFill>
                <a:latin typeface="Times New Roman" charset="0"/>
                <a:ea typeface="Times New Roman" charset="0"/>
                <a:cs typeface="Times New Roman" charset="0"/>
              </a:rPr>
              <a:t>How can a spacecraft autonomously descend for a touch-and-go sampling process to a chosen landmark</a:t>
            </a:r>
            <a:br>
              <a:rPr lang="en-US" sz="1800" b="1" i="1" dirty="0">
                <a:solidFill>
                  <a:schemeClr val="tx1">
                    <a:lumMod val="95000"/>
                    <a:lumOff val="5000"/>
                  </a:schemeClr>
                </a:solidFill>
                <a:latin typeface="Times New Roman" charset="0"/>
                <a:ea typeface="Times New Roman" charset="0"/>
                <a:cs typeface="Times New Roman" charset="0"/>
              </a:rPr>
            </a:br>
            <a:r>
              <a:rPr lang="en-US" sz="1800" b="1" i="1" dirty="0">
                <a:solidFill>
                  <a:schemeClr val="tx1">
                    <a:lumMod val="95000"/>
                    <a:lumOff val="5000"/>
                  </a:schemeClr>
                </a:solidFill>
                <a:latin typeface="Times New Roman" charset="0"/>
                <a:ea typeface="Times New Roman" charset="0"/>
                <a:cs typeface="Times New Roman" charset="0"/>
              </a:rPr>
              <a:t>robustly and optimally, while being accurate and safe?</a:t>
            </a:r>
          </a:p>
        </p:txBody>
      </p:sp>
      <p:sp>
        <p:nvSpPr>
          <p:cNvPr id="19" name="Content Placeholder 2"/>
          <p:cNvSpPr txBox="1">
            <a:spLocks/>
          </p:cNvSpPr>
          <p:nvPr/>
        </p:nvSpPr>
        <p:spPr>
          <a:xfrm>
            <a:off x="124234" y="12691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Research Question</a:t>
            </a:r>
          </a:p>
        </p:txBody>
      </p:sp>
      <p:sp>
        <p:nvSpPr>
          <p:cNvPr id="20"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2"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35587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9417</TotalTime>
  <Words>3482</Words>
  <Application>Microsoft Macintosh PowerPoint</Application>
  <PresentationFormat>On-screen Show (16:9)</PresentationFormat>
  <Paragraphs>822</Paragraphs>
  <Slides>67</Slides>
  <Notes>33</Notes>
  <HiddenSlides>3</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Calibri</vt:lpstr>
      <vt:lpstr>Times New Roman</vt:lpstr>
      <vt:lpstr>Wingdings</vt:lpstr>
      <vt:lpstr>Arial</vt:lpstr>
      <vt:lpstr>Custom Design</vt:lpstr>
      <vt:lpstr>PowerPoint Presentation</vt:lpstr>
      <vt:lpstr>Introduction to the Topic</vt:lpstr>
      <vt:lpstr>Why Asteroids?</vt:lpstr>
      <vt:lpstr>Recent Missions</vt:lpstr>
      <vt:lpstr>Why Dual Quaternions (DQs)?</vt:lpstr>
      <vt:lpstr>Why Autonomous Guidance?</vt:lpstr>
      <vt:lpstr>What are the Available Optimisation Methods for Guidance?</vt:lpstr>
      <vt:lpstr>Research Question</vt:lpstr>
      <vt:lpstr>How can a spacecraft autonomously descend for a touch-and-go sampling process to a chosen landmark robustly and optimally, while being accurate and safe?</vt:lpstr>
      <vt:lpstr>Mission Overview</vt:lpstr>
      <vt:lpstr>Which Mission Phases?</vt:lpstr>
      <vt:lpstr>Which Asteroids?</vt:lpstr>
      <vt:lpstr>Which Spacecrafts (SCs)?</vt:lpstr>
      <vt:lpstr>What is the Environment like?</vt:lpstr>
      <vt:lpstr>RQ 1 How can the SC attitude and orbital dynamics be represented by dual quaternions? </vt:lpstr>
      <vt:lpstr>PowerPoint Presentation</vt:lpstr>
      <vt:lpstr>PowerPoint Presentation</vt:lpstr>
      <vt:lpstr>RQ 2  What are the cost functions that need to be optimised, the constraints they are subject to and how can they be formulated with dual quaternions? </vt:lpstr>
      <vt:lpstr>What is required from the Descent Guidance Algorithm?</vt:lpstr>
      <vt:lpstr>RQ 3  How can successive convex optimisation (SCvx) be implemented to optimise the derived cost functions? </vt:lpstr>
      <vt:lpstr>PowerPoint Presentation</vt:lpstr>
      <vt:lpstr>PowerPoint Presentation</vt:lpstr>
      <vt:lpstr>PowerPoint Presentation</vt:lpstr>
      <vt:lpstr>PowerPoint Presentation</vt:lpstr>
      <vt:lpstr>RQ 4  How can sampling based model predictive optimisation (SBMPO) be used to map an asteroid autonomously to provide the SC with a safe landmark for descent?  </vt:lpstr>
      <vt:lpstr>PowerPoint Presentation</vt:lpstr>
      <vt:lpstr>Simulator Setup</vt:lpstr>
      <vt:lpstr>PowerPoint Presentation</vt:lpstr>
      <vt:lpstr>PowerPoint Presentation</vt:lpstr>
      <vt:lpstr>PowerPoint Presentation</vt:lpstr>
      <vt:lpstr>PowerPoint Presentation</vt:lpstr>
      <vt:lpstr>PowerPoint Presentation</vt:lpstr>
      <vt:lpstr>Simulator Verification: DQ Kinematics and Dynamics</vt:lpstr>
      <vt:lpstr>PowerPoint Presentation</vt:lpstr>
      <vt:lpstr>Simulator Verification: Dynamic SCvx Algorithm</vt:lpstr>
      <vt:lpstr>PowerPoint Presentation</vt:lpstr>
      <vt:lpstr>PowerPoint Presentation</vt:lpstr>
      <vt:lpstr>PowerPoint Presentation</vt:lpstr>
      <vt:lpstr>PowerPoint Presentation</vt:lpstr>
      <vt:lpstr>Simulator Verification: Dynamic SCvx Algorithm with Dual Quaternions</vt:lpstr>
      <vt:lpstr>PowerPoint Presentation</vt:lpstr>
      <vt:lpstr>PowerPoint Presentation</vt:lpstr>
      <vt:lpstr>Results: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Mapping</vt:lpstr>
      <vt:lpstr>PowerPoint Presentation</vt:lpstr>
      <vt:lpstr>PowerPoint Presentation</vt:lpstr>
      <vt:lpstr>PowerPoint Presentation</vt:lpstr>
      <vt:lpstr>PowerPoint Presentation</vt:lpstr>
      <vt:lpstr>References</vt:lpstr>
      <vt:lpstr>Questions?</vt:lpstr>
      <vt:lpstr>PowerPoint Presentation</vt:lpstr>
      <vt:lpstr>PowerPoint Presentation</vt:lpstr>
      <vt:lpstr>PowerPoint Presentation</vt:lpstr>
      <vt:lpstr>PowerPoint Presentation</vt:lpstr>
      <vt:lpstr>PowerPoint Presentation</vt:lpstr>
      <vt:lpstr>PowerPoint Presentation</vt:lpstr>
    </vt:vector>
  </TitlesOfParts>
  <Company>TU Delft</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Shriya Hazra</cp:lastModifiedBy>
  <cp:revision>205</cp:revision>
  <dcterms:created xsi:type="dcterms:W3CDTF">2015-07-09T11:57:30Z</dcterms:created>
  <dcterms:modified xsi:type="dcterms:W3CDTF">2019-03-27T00:49:20Z</dcterms:modified>
  <cp:contentStatus/>
</cp:coreProperties>
</file>